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3" r:id="rId2"/>
  </p:sldMasterIdLst>
  <p:notesMasterIdLst>
    <p:notesMasterId r:id="rId76"/>
  </p:notesMasterIdLst>
  <p:sldIdLst>
    <p:sldId id="3359" r:id="rId3"/>
    <p:sldId id="444" r:id="rId4"/>
    <p:sldId id="343" r:id="rId5"/>
    <p:sldId id="2601" r:id="rId6"/>
    <p:sldId id="462" r:id="rId7"/>
    <p:sldId id="3318" r:id="rId8"/>
    <p:sldId id="464" r:id="rId9"/>
    <p:sldId id="757" r:id="rId10"/>
    <p:sldId id="3283" r:id="rId11"/>
    <p:sldId id="3341" r:id="rId12"/>
    <p:sldId id="3329" r:id="rId13"/>
    <p:sldId id="3273" r:id="rId14"/>
    <p:sldId id="3274" r:id="rId15"/>
    <p:sldId id="3276" r:id="rId16"/>
    <p:sldId id="339" r:id="rId17"/>
    <p:sldId id="3343" r:id="rId18"/>
    <p:sldId id="344" r:id="rId19"/>
    <p:sldId id="345" r:id="rId20"/>
    <p:sldId id="3322" r:id="rId21"/>
    <p:sldId id="346" r:id="rId22"/>
    <p:sldId id="3324" r:id="rId23"/>
    <p:sldId id="3323" r:id="rId24"/>
    <p:sldId id="3327" r:id="rId25"/>
    <p:sldId id="3326" r:id="rId26"/>
    <p:sldId id="3325" r:id="rId27"/>
    <p:sldId id="3317" r:id="rId28"/>
    <p:sldId id="3289" r:id="rId29"/>
    <p:sldId id="3285" r:id="rId30"/>
    <p:sldId id="3332" r:id="rId31"/>
    <p:sldId id="3346" r:id="rId32"/>
    <p:sldId id="3334" r:id="rId33"/>
    <p:sldId id="3347" r:id="rId34"/>
    <p:sldId id="2602" r:id="rId35"/>
    <p:sldId id="3330" r:id="rId36"/>
    <p:sldId id="3331" r:id="rId37"/>
    <p:sldId id="3301" r:id="rId38"/>
    <p:sldId id="3299" r:id="rId39"/>
    <p:sldId id="3300" r:id="rId40"/>
    <p:sldId id="3304" r:id="rId41"/>
    <p:sldId id="3314" r:id="rId42"/>
    <p:sldId id="3308" r:id="rId43"/>
    <p:sldId id="3309" r:id="rId44"/>
    <p:sldId id="342" r:id="rId45"/>
    <p:sldId id="2596" r:id="rId46"/>
    <p:sldId id="3319" r:id="rId47"/>
    <p:sldId id="3320" r:id="rId48"/>
    <p:sldId id="2586" r:id="rId49"/>
    <p:sldId id="449" r:id="rId50"/>
    <p:sldId id="450" r:id="rId51"/>
    <p:sldId id="3284" r:id="rId52"/>
    <p:sldId id="3268" r:id="rId53"/>
    <p:sldId id="2594" r:id="rId54"/>
    <p:sldId id="2592" r:id="rId55"/>
    <p:sldId id="3350" r:id="rId56"/>
    <p:sldId id="3351" r:id="rId57"/>
    <p:sldId id="2590" r:id="rId58"/>
    <p:sldId id="505" r:id="rId59"/>
    <p:sldId id="3339" r:id="rId60"/>
    <p:sldId id="3340" r:id="rId61"/>
    <p:sldId id="3352" r:id="rId62"/>
    <p:sldId id="3353" r:id="rId63"/>
    <p:sldId id="3354" r:id="rId64"/>
    <p:sldId id="3335" r:id="rId65"/>
    <p:sldId id="3337" r:id="rId66"/>
    <p:sldId id="3262" r:id="rId67"/>
    <p:sldId id="3263" r:id="rId68"/>
    <p:sldId id="3264" r:id="rId69"/>
    <p:sldId id="3278" r:id="rId70"/>
    <p:sldId id="3260" r:id="rId71"/>
    <p:sldId id="3261" r:id="rId72"/>
    <p:sldId id="3277" r:id="rId73"/>
    <p:sldId id="3338" r:id="rId74"/>
    <p:sldId id="334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BB27D2-E229-1B85-1A83-8C3E4C3CFC77}" name="Megan J.  Whitlock" initials="MW" userId="S::mwhitlock@schneiderdowns.com::2907eb68-7d71-4af5-8f75-562491072c1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11" autoAdjust="0"/>
    <p:restoredTop sz="94660"/>
  </p:normalViewPr>
  <p:slideViewPr>
    <p:cSldViewPr snapToGrid="0">
      <p:cViewPr varScale="1">
        <p:scale>
          <a:sx n="65" d="100"/>
          <a:sy n="65" d="100"/>
        </p:scale>
        <p:origin x="132"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C9C500-840E-40F4-987F-079E059DDE0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68DFD0AB-AC9A-43E4-8659-D3669B1C5E25}">
      <dgm:prSet/>
      <dgm:spPr/>
      <dgm:t>
        <a:bodyPr/>
        <a:lstStyle/>
        <a:p>
          <a:pPr rtl="0"/>
          <a:r>
            <a:rPr lang="en-US">
              <a:latin typeface="Candara" panose="020E0502030303020204" pitchFamily="34" charset="0"/>
              <a:cs typeface="Calibri" panose="020F0502020204030204" pitchFamily="34" charset="0"/>
            </a:rPr>
            <a:t>July 4, 2025</a:t>
          </a:r>
        </a:p>
      </dgm:t>
    </dgm:pt>
    <dgm:pt modelId="{B579B0DD-22C9-4DDE-B479-D369917C585B}" type="parTrans" cxnId="{9363BD1E-45E7-43E0-81FB-D9C97D7A154C}">
      <dgm:prSet/>
      <dgm:spPr/>
      <dgm:t>
        <a:bodyPr/>
        <a:lstStyle/>
        <a:p>
          <a:endParaRPr lang="en-US">
            <a:latin typeface="Candara" panose="020E0502030303020204" pitchFamily="34" charset="0"/>
            <a:cs typeface="Calibri" panose="020F0502020204030204" pitchFamily="34" charset="0"/>
          </a:endParaRPr>
        </a:p>
      </dgm:t>
    </dgm:pt>
    <dgm:pt modelId="{CD644C38-7663-479A-99B8-6D694256FF28}" type="sibTrans" cxnId="{9363BD1E-45E7-43E0-81FB-D9C97D7A154C}">
      <dgm:prSet/>
      <dgm:spPr/>
      <dgm:t>
        <a:bodyPr/>
        <a:lstStyle/>
        <a:p>
          <a:endParaRPr lang="en-US">
            <a:latin typeface="Candara" panose="020E0502030303020204" pitchFamily="34" charset="0"/>
            <a:cs typeface="Calibri" panose="020F0502020204030204" pitchFamily="34" charset="0"/>
          </a:endParaRPr>
        </a:p>
      </dgm:t>
    </dgm:pt>
    <dgm:pt modelId="{AA5B000D-6D8B-4F77-93FB-4FF5B542342C}">
      <dgm:prSet phldr="0"/>
      <dgm:spPr/>
      <dgm:t>
        <a:bodyPr/>
        <a:lstStyle/>
        <a:p>
          <a:pPr rtl="0"/>
          <a:r>
            <a:rPr lang="en-US" b="0">
              <a:latin typeface="Candara" panose="020E0502030303020204" pitchFamily="34" charset="0"/>
              <a:ea typeface="Calibri"/>
              <a:cs typeface="Calibri" panose="020F0502020204030204" pitchFamily="34" charset="0"/>
            </a:rPr>
            <a:t>May 22, 2025</a:t>
          </a:r>
        </a:p>
      </dgm:t>
    </dgm:pt>
    <dgm:pt modelId="{CB275A08-8F27-4DA9-B175-C73A6C911167}" type="parTrans" cxnId="{0CD4A076-BD53-4F2E-BD5D-E2FBF7C91256}">
      <dgm:prSet/>
      <dgm:spPr/>
      <dgm:t>
        <a:bodyPr/>
        <a:lstStyle/>
        <a:p>
          <a:endParaRPr lang="en-US">
            <a:latin typeface="Candara" panose="020E0502030303020204" pitchFamily="34" charset="0"/>
            <a:cs typeface="Calibri" panose="020F0502020204030204" pitchFamily="34" charset="0"/>
          </a:endParaRPr>
        </a:p>
      </dgm:t>
    </dgm:pt>
    <dgm:pt modelId="{9D6CDE2A-D87B-468A-B8CD-80AB09EFE60D}" type="sibTrans" cxnId="{0CD4A076-BD53-4F2E-BD5D-E2FBF7C91256}">
      <dgm:prSet/>
      <dgm:spPr/>
      <dgm:t>
        <a:bodyPr/>
        <a:lstStyle/>
        <a:p>
          <a:endParaRPr lang="en-US">
            <a:latin typeface="Candara" panose="020E0502030303020204" pitchFamily="34" charset="0"/>
            <a:cs typeface="Calibri" panose="020F0502020204030204" pitchFamily="34" charset="0"/>
          </a:endParaRPr>
        </a:p>
      </dgm:t>
    </dgm:pt>
    <dgm:pt modelId="{2296F3B5-5A06-4FD5-9EF7-5ABA4B4C371B}">
      <dgm:prSet phldr="0"/>
      <dgm:spPr/>
      <dgm:t>
        <a:bodyPr/>
        <a:lstStyle/>
        <a:p>
          <a:pPr rtl="0"/>
          <a:r>
            <a:rPr lang="en-US" b="0">
              <a:latin typeface="Candara" panose="020E0502030303020204" pitchFamily="34" charset="0"/>
              <a:ea typeface="Calibri"/>
              <a:cs typeface="Calibri" panose="020F0502020204030204" pitchFamily="34" charset="0"/>
            </a:rPr>
            <a:t>July 1, 2025</a:t>
          </a:r>
        </a:p>
      </dgm:t>
    </dgm:pt>
    <dgm:pt modelId="{4567F0E3-08C7-4B0C-8F6C-772EA2827343}" type="parTrans" cxnId="{CDFB7359-A9A6-4ADC-B019-B05B1E2B940B}">
      <dgm:prSet/>
      <dgm:spPr/>
      <dgm:t>
        <a:bodyPr/>
        <a:lstStyle/>
        <a:p>
          <a:endParaRPr lang="en-US">
            <a:latin typeface="Candara" panose="020E0502030303020204" pitchFamily="34" charset="0"/>
            <a:cs typeface="Calibri" panose="020F0502020204030204" pitchFamily="34" charset="0"/>
          </a:endParaRPr>
        </a:p>
      </dgm:t>
    </dgm:pt>
    <dgm:pt modelId="{BFD25C8A-9646-41D1-8E22-5774110095FE}" type="sibTrans" cxnId="{CDFB7359-A9A6-4ADC-B019-B05B1E2B940B}">
      <dgm:prSet/>
      <dgm:spPr/>
      <dgm:t>
        <a:bodyPr/>
        <a:lstStyle/>
        <a:p>
          <a:endParaRPr lang="en-US">
            <a:latin typeface="Candara" panose="020E0502030303020204" pitchFamily="34" charset="0"/>
            <a:cs typeface="Calibri" panose="020F0502020204030204" pitchFamily="34" charset="0"/>
          </a:endParaRPr>
        </a:p>
      </dgm:t>
    </dgm:pt>
    <dgm:pt modelId="{60D61425-5271-46BA-A82D-6E38C054B9B3}">
      <dgm:prSet phldr="0"/>
      <dgm:spPr/>
      <dgm:t>
        <a:bodyPr/>
        <a:lstStyle/>
        <a:p>
          <a:pPr rtl="0"/>
          <a:r>
            <a:rPr lang="en-US" b="0">
              <a:latin typeface="Candara" panose="020E0502030303020204" pitchFamily="34" charset="0"/>
              <a:ea typeface="Calibri"/>
              <a:cs typeface="Calibri" panose="020F0502020204030204" pitchFamily="34" charset="0"/>
            </a:rPr>
            <a:t>July 3, 2025</a:t>
          </a:r>
        </a:p>
      </dgm:t>
    </dgm:pt>
    <dgm:pt modelId="{F64D47C6-18E4-44FD-BAE1-CD9BA59CB943}" type="parTrans" cxnId="{D2C1993C-3D85-4877-B923-94F91EDE20C4}">
      <dgm:prSet/>
      <dgm:spPr/>
      <dgm:t>
        <a:bodyPr/>
        <a:lstStyle/>
        <a:p>
          <a:endParaRPr lang="en-US">
            <a:latin typeface="Candara" panose="020E0502030303020204" pitchFamily="34" charset="0"/>
            <a:cs typeface="Calibri" panose="020F0502020204030204" pitchFamily="34" charset="0"/>
          </a:endParaRPr>
        </a:p>
      </dgm:t>
    </dgm:pt>
    <dgm:pt modelId="{B6E952AB-E5FB-40CE-91E7-D8EF2E9ABB34}" type="sibTrans" cxnId="{D2C1993C-3D85-4877-B923-94F91EDE20C4}">
      <dgm:prSet/>
      <dgm:spPr/>
      <dgm:t>
        <a:bodyPr/>
        <a:lstStyle/>
        <a:p>
          <a:endParaRPr lang="en-US">
            <a:latin typeface="Candara" panose="020E0502030303020204" pitchFamily="34" charset="0"/>
            <a:cs typeface="Calibri" panose="020F0502020204030204" pitchFamily="34" charset="0"/>
          </a:endParaRPr>
        </a:p>
      </dgm:t>
    </dgm:pt>
    <dgm:pt modelId="{15F194FA-E39E-4C55-9C4F-16D73B210212}">
      <dgm:prSet phldr="0"/>
      <dgm:spPr/>
      <dgm:t>
        <a:bodyPr/>
        <a:lstStyle/>
        <a:p>
          <a:pPr rtl="0">
            <a:defRPr b="1"/>
          </a:pPr>
          <a:r>
            <a:rPr lang="en-US" b="0">
              <a:latin typeface="Candara" panose="020E0502030303020204" pitchFamily="34" charset="0"/>
              <a:ea typeface="Calibri"/>
              <a:cs typeface="Calibri" panose="020F0502020204030204" pitchFamily="34" charset="0"/>
            </a:rPr>
            <a:t>Budget Reconciliation Process</a:t>
          </a:r>
          <a:endParaRPr lang="en-US" b="1">
            <a:latin typeface="Candara" panose="020E0502030303020204" pitchFamily="34" charset="0"/>
            <a:ea typeface="Calibri"/>
            <a:cs typeface="Calibri" panose="020F0502020204030204" pitchFamily="34" charset="0"/>
          </a:endParaRPr>
        </a:p>
      </dgm:t>
    </dgm:pt>
    <dgm:pt modelId="{FF32B33E-7C83-4729-8EE9-858E27B2EC0C}" type="parTrans" cxnId="{093DCCBA-BBCC-4BBA-93F1-9269A42E3309}">
      <dgm:prSet/>
      <dgm:spPr/>
      <dgm:t>
        <a:bodyPr/>
        <a:lstStyle/>
        <a:p>
          <a:endParaRPr lang="en-US">
            <a:latin typeface="Candara" panose="020E0502030303020204" pitchFamily="34" charset="0"/>
            <a:cs typeface="Calibri" panose="020F0502020204030204" pitchFamily="34" charset="0"/>
          </a:endParaRPr>
        </a:p>
      </dgm:t>
    </dgm:pt>
    <dgm:pt modelId="{D4A3FD15-DD0D-4AB2-B295-9AF2D7EB2482}" type="sibTrans" cxnId="{093DCCBA-BBCC-4BBA-93F1-9269A42E3309}">
      <dgm:prSet/>
      <dgm:spPr/>
      <dgm:t>
        <a:bodyPr/>
        <a:lstStyle/>
        <a:p>
          <a:endParaRPr lang="en-US">
            <a:latin typeface="Candara" panose="020E0502030303020204" pitchFamily="34" charset="0"/>
            <a:cs typeface="Calibri" panose="020F0502020204030204" pitchFamily="34" charset="0"/>
          </a:endParaRPr>
        </a:p>
      </dgm:t>
    </dgm:pt>
    <dgm:pt modelId="{23490796-5C61-4631-B254-02EF1FC75A00}">
      <dgm:prSet phldr="0"/>
      <dgm:spPr/>
      <dgm:t>
        <a:bodyPr/>
        <a:lstStyle/>
        <a:p>
          <a:pPr rtl="0">
            <a:buNone/>
            <a:defRPr b="1"/>
          </a:pPr>
          <a:r>
            <a:rPr lang="en-US" b="0">
              <a:latin typeface="Candara" panose="020E0502030303020204" pitchFamily="34" charset="0"/>
              <a:ea typeface="Calibri"/>
              <a:cs typeface="Calibri" panose="020F0502020204030204" pitchFamily="34" charset="0"/>
            </a:rPr>
            <a:t>Most viable path because of narrow GOP Majority in Senate</a:t>
          </a:r>
          <a:endParaRPr lang="en-US" b="0">
            <a:latin typeface="Candara" panose="020E0502030303020204" pitchFamily="34" charset="0"/>
            <a:cs typeface="Calibri" panose="020F0502020204030204" pitchFamily="34" charset="0"/>
          </a:endParaRPr>
        </a:p>
      </dgm:t>
    </dgm:pt>
    <dgm:pt modelId="{17F42C2C-4BB3-4EF0-904B-E0AA753BC1F5}" type="parTrans" cxnId="{888E25E8-D7D2-4B58-B415-5732FA64D4E4}">
      <dgm:prSet/>
      <dgm:spPr/>
      <dgm:t>
        <a:bodyPr/>
        <a:lstStyle/>
        <a:p>
          <a:endParaRPr lang="en-US">
            <a:latin typeface="Candara" panose="020E0502030303020204" pitchFamily="34" charset="0"/>
            <a:cs typeface="Calibri" panose="020F0502020204030204" pitchFamily="34" charset="0"/>
          </a:endParaRPr>
        </a:p>
      </dgm:t>
    </dgm:pt>
    <dgm:pt modelId="{4C722129-1100-425C-8D5B-5FF2D722C802}" type="sibTrans" cxnId="{888E25E8-D7D2-4B58-B415-5732FA64D4E4}">
      <dgm:prSet/>
      <dgm:spPr/>
      <dgm:t>
        <a:bodyPr/>
        <a:lstStyle/>
        <a:p>
          <a:endParaRPr lang="en-US">
            <a:latin typeface="Candara" panose="020E0502030303020204" pitchFamily="34" charset="0"/>
            <a:cs typeface="Calibri" panose="020F0502020204030204" pitchFamily="34" charset="0"/>
          </a:endParaRPr>
        </a:p>
      </dgm:t>
    </dgm:pt>
    <dgm:pt modelId="{95F41260-6B9F-4F1B-A7BD-BEAE40216BBF}">
      <dgm:prSet phldr="0"/>
      <dgm:spPr/>
      <dgm:t>
        <a:bodyPr/>
        <a:lstStyle/>
        <a:p>
          <a:pPr rtl="0">
            <a:buNone/>
          </a:pPr>
          <a:r>
            <a:rPr lang="en-US" b="0">
              <a:latin typeface="Candara" panose="020E0502030303020204" pitchFamily="34" charset="0"/>
              <a:ea typeface="Calibri"/>
              <a:cs typeface="Calibri" panose="020F0502020204030204" pitchFamily="34" charset="0"/>
            </a:rPr>
            <a:t>Initial House version of Bill passed</a:t>
          </a:r>
          <a:endParaRPr lang="en-US">
            <a:latin typeface="Candara" panose="020E0502030303020204" pitchFamily="34" charset="0"/>
            <a:cs typeface="Calibri" panose="020F0502020204030204" pitchFamily="34" charset="0"/>
          </a:endParaRPr>
        </a:p>
      </dgm:t>
    </dgm:pt>
    <dgm:pt modelId="{A5BA4382-C09E-4FCA-97C1-B6CD01DFC852}" type="parTrans" cxnId="{924755A0-975D-41F8-830E-2843C311F63F}">
      <dgm:prSet/>
      <dgm:spPr/>
      <dgm:t>
        <a:bodyPr/>
        <a:lstStyle/>
        <a:p>
          <a:endParaRPr lang="en-US">
            <a:latin typeface="Candara" panose="020E0502030303020204" pitchFamily="34" charset="0"/>
            <a:cs typeface="Calibri" panose="020F0502020204030204" pitchFamily="34" charset="0"/>
          </a:endParaRPr>
        </a:p>
      </dgm:t>
    </dgm:pt>
    <dgm:pt modelId="{EEA8769E-328F-416B-A80B-711720129BEC}" type="sibTrans" cxnId="{924755A0-975D-41F8-830E-2843C311F63F}">
      <dgm:prSet/>
      <dgm:spPr/>
      <dgm:t>
        <a:bodyPr/>
        <a:lstStyle/>
        <a:p>
          <a:endParaRPr lang="en-US">
            <a:latin typeface="Candara" panose="020E0502030303020204" pitchFamily="34" charset="0"/>
            <a:cs typeface="Calibri" panose="020F0502020204030204" pitchFamily="34" charset="0"/>
          </a:endParaRPr>
        </a:p>
      </dgm:t>
    </dgm:pt>
    <dgm:pt modelId="{81077CE9-885B-4A31-BB10-0FD1A80111F1}">
      <dgm:prSet phldr="0"/>
      <dgm:spPr/>
      <dgm:t>
        <a:bodyPr/>
        <a:lstStyle/>
        <a:p>
          <a:pPr>
            <a:buNone/>
          </a:pPr>
          <a:r>
            <a:rPr lang="en-US">
              <a:latin typeface="Candara" panose="020E0502030303020204" pitchFamily="34" charset="0"/>
              <a:cs typeface="Calibri" panose="020F0502020204030204" pitchFamily="34" charset="0"/>
            </a:rPr>
            <a:t> President Trump signs the bill into law </a:t>
          </a:r>
        </a:p>
      </dgm:t>
    </dgm:pt>
    <dgm:pt modelId="{ABF53633-D102-491E-8D44-4B68EB00DF24}" type="parTrans" cxnId="{828E6CEF-1C9B-4F2C-9BDB-D5B25D5CD0F8}">
      <dgm:prSet/>
      <dgm:spPr/>
      <dgm:t>
        <a:bodyPr/>
        <a:lstStyle/>
        <a:p>
          <a:endParaRPr lang="en-US">
            <a:latin typeface="Candara" panose="020E0502030303020204" pitchFamily="34" charset="0"/>
            <a:cs typeface="Calibri" panose="020F0502020204030204" pitchFamily="34" charset="0"/>
          </a:endParaRPr>
        </a:p>
      </dgm:t>
    </dgm:pt>
    <dgm:pt modelId="{4374E857-9F04-440A-9734-333319DEDBC8}" type="sibTrans" cxnId="{828E6CEF-1C9B-4F2C-9BDB-D5B25D5CD0F8}">
      <dgm:prSet/>
      <dgm:spPr/>
      <dgm:t>
        <a:bodyPr/>
        <a:lstStyle/>
        <a:p>
          <a:endParaRPr lang="en-US">
            <a:latin typeface="Candara" panose="020E0502030303020204" pitchFamily="34" charset="0"/>
            <a:cs typeface="Calibri" panose="020F0502020204030204" pitchFamily="34" charset="0"/>
          </a:endParaRPr>
        </a:p>
      </dgm:t>
    </dgm:pt>
    <dgm:pt modelId="{08D790DE-4DDD-4E02-A143-D03C459D7F19}">
      <dgm:prSet phldr="0"/>
      <dgm:spPr/>
      <dgm:t>
        <a:bodyPr/>
        <a:lstStyle/>
        <a:p>
          <a:pPr rtl="0">
            <a:buNone/>
          </a:pPr>
          <a:r>
            <a:rPr lang="en-US" b="0">
              <a:latin typeface="Candara" panose="020E0502030303020204" pitchFamily="34" charset="0"/>
              <a:ea typeface="Calibri"/>
              <a:cs typeface="Calibri" panose="020F0502020204030204" pitchFamily="34" charset="0"/>
            </a:rPr>
            <a:t>Revised Senate version of Bill passed with 51-50 vote</a:t>
          </a:r>
          <a:endParaRPr lang="en-US">
            <a:latin typeface="Candara" panose="020E0502030303020204" pitchFamily="34" charset="0"/>
            <a:cs typeface="Calibri" panose="020F0502020204030204" pitchFamily="34" charset="0"/>
          </a:endParaRPr>
        </a:p>
      </dgm:t>
    </dgm:pt>
    <dgm:pt modelId="{4C65035D-B4B6-4C1E-9018-294477E3A38A}" type="parTrans" cxnId="{F2AF764B-F879-49D5-BAE0-E51DEA6A6041}">
      <dgm:prSet/>
      <dgm:spPr/>
      <dgm:t>
        <a:bodyPr/>
        <a:lstStyle/>
        <a:p>
          <a:endParaRPr lang="en-US">
            <a:latin typeface="Candara" panose="020E0502030303020204" pitchFamily="34" charset="0"/>
            <a:cs typeface="Calibri" panose="020F0502020204030204" pitchFamily="34" charset="0"/>
          </a:endParaRPr>
        </a:p>
      </dgm:t>
    </dgm:pt>
    <dgm:pt modelId="{79A4C264-9080-4332-BF2D-99DDC482776A}" type="sibTrans" cxnId="{F2AF764B-F879-49D5-BAE0-E51DEA6A6041}">
      <dgm:prSet/>
      <dgm:spPr/>
      <dgm:t>
        <a:bodyPr/>
        <a:lstStyle/>
        <a:p>
          <a:endParaRPr lang="en-US">
            <a:latin typeface="Candara" panose="020E0502030303020204" pitchFamily="34" charset="0"/>
            <a:cs typeface="Calibri" panose="020F0502020204030204" pitchFamily="34" charset="0"/>
          </a:endParaRPr>
        </a:p>
      </dgm:t>
    </dgm:pt>
    <dgm:pt modelId="{6519EE14-D54A-4495-A855-84FB02EC1F71}">
      <dgm:prSet phldr="0" custT="1"/>
      <dgm:spPr/>
      <dgm:t>
        <a:bodyPr/>
        <a:lstStyle/>
        <a:p>
          <a:pPr marL="0" indent="0" algn="l" rtl="0">
            <a:buNone/>
          </a:pPr>
          <a:r>
            <a:rPr lang="en-US" sz="2100" b="0">
              <a:latin typeface="Candara" panose="020E0502030303020204" pitchFamily="34" charset="0"/>
              <a:ea typeface="Calibri"/>
              <a:cs typeface="Calibri" panose="020F0502020204030204" pitchFamily="34" charset="0"/>
            </a:rPr>
            <a:t>TCJA cliff looms as President Trump takes office. Provisions set to expire 12/31/2025 </a:t>
          </a:r>
          <a:endParaRPr lang="en-US" sz="2100">
            <a:latin typeface="Candara" panose="020E0502030303020204" pitchFamily="34" charset="0"/>
            <a:cs typeface="Calibri" panose="020F0502020204030204" pitchFamily="34" charset="0"/>
          </a:endParaRPr>
        </a:p>
      </dgm:t>
    </dgm:pt>
    <dgm:pt modelId="{725FF102-A16D-408A-823E-5186C45EDB67}" type="parTrans" cxnId="{9ADA89F2-657D-4415-89B0-1FC2B29FBB68}">
      <dgm:prSet/>
      <dgm:spPr/>
      <dgm:t>
        <a:bodyPr/>
        <a:lstStyle/>
        <a:p>
          <a:endParaRPr lang="en-US">
            <a:latin typeface="Candara" panose="020E0502030303020204" pitchFamily="34" charset="0"/>
            <a:cs typeface="Calibri" panose="020F0502020204030204" pitchFamily="34" charset="0"/>
          </a:endParaRPr>
        </a:p>
      </dgm:t>
    </dgm:pt>
    <dgm:pt modelId="{82861C79-0779-4298-8F63-EFFDE599ECF6}" type="sibTrans" cxnId="{9ADA89F2-657D-4415-89B0-1FC2B29FBB68}">
      <dgm:prSet/>
      <dgm:spPr/>
      <dgm:t>
        <a:bodyPr/>
        <a:lstStyle/>
        <a:p>
          <a:endParaRPr lang="en-US">
            <a:latin typeface="Candara" panose="020E0502030303020204" pitchFamily="34" charset="0"/>
            <a:cs typeface="Calibri" panose="020F0502020204030204" pitchFamily="34" charset="0"/>
          </a:endParaRPr>
        </a:p>
      </dgm:t>
    </dgm:pt>
    <dgm:pt modelId="{14C2A414-3441-4C97-AB0B-BE12B557CAA5}">
      <dgm:prSet phldr="0"/>
      <dgm:spPr/>
      <dgm:t>
        <a:bodyPr/>
        <a:lstStyle/>
        <a:p>
          <a:pPr rtl="0"/>
          <a:r>
            <a:rPr lang="en-US" b="0">
              <a:latin typeface="Candara" panose="020E0502030303020204" pitchFamily="34" charset="0"/>
              <a:ea typeface="Calibri"/>
              <a:cs typeface="Calibri" panose="020F0502020204030204" pitchFamily="34" charset="0"/>
            </a:rPr>
            <a:t>January 20, 2025</a:t>
          </a:r>
        </a:p>
      </dgm:t>
    </dgm:pt>
    <dgm:pt modelId="{EF760C6D-712A-4207-BAB5-1E6A1C4EFD21}" type="parTrans" cxnId="{867D693A-6B6F-4075-9749-D28FA70ACD7D}">
      <dgm:prSet/>
      <dgm:spPr/>
      <dgm:t>
        <a:bodyPr/>
        <a:lstStyle/>
        <a:p>
          <a:endParaRPr lang="en-US">
            <a:latin typeface="Candara" panose="020E0502030303020204" pitchFamily="34" charset="0"/>
            <a:cs typeface="Calibri" panose="020F0502020204030204" pitchFamily="34" charset="0"/>
          </a:endParaRPr>
        </a:p>
      </dgm:t>
    </dgm:pt>
    <dgm:pt modelId="{F4AF2B28-EDC1-4FB6-8759-65E619BB50A2}" type="sibTrans" cxnId="{867D693A-6B6F-4075-9749-D28FA70ACD7D}">
      <dgm:prSet/>
      <dgm:spPr/>
      <dgm:t>
        <a:bodyPr/>
        <a:lstStyle/>
        <a:p>
          <a:endParaRPr lang="en-US">
            <a:latin typeface="Candara" panose="020E0502030303020204" pitchFamily="34" charset="0"/>
            <a:cs typeface="Calibri" panose="020F0502020204030204" pitchFamily="34" charset="0"/>
          </a:endParaRPr>
        </a:p>
      </dgm:t>
    </dgm:pt>
    <dgm:pt modelId="{D23FA2AD-B919-4FC5-A64D-F24AEEF60168}">
      <dgm:prSet phldr="0"/>
      <dgm:spPr/>
      <dgm:t>
        <a:bodyPr/>
        <a:lstStyle/>
        <a:p>
          <a:pPr rtl="0">
            <a:buNone/>
          </a:pPr>
          <a:r>
            <a:rPr lang="en-US" b="0">
              <a:latin typeface="Candara" panose="020E0502030303020204" pitchFamily="34" charset="0"/>
              <a:ea typeface="Calibri"/>
              <a:cs typeface="Calibri" panose="020F0502020204030204" pitchFamily="34" charset="0"/>
            </a:rPr>
            <a:t>House approved Senate revised version with 218-214 vote</a:t>
          </a:r>
          <a:endParaRPr lang="en-US">
            <a:latin typeface="Candara" panose="020E0502030303020204" pitchFamily="34" charset="0"/>
            <a:cs typeface="Calibri" panose="020F0502020204030204" pitchFamily="34" charset="0"/>
          </a:endParaRPr>
        </a:p>
      </dgm:t>
    </dgm:pt>
    <dgm:pt modelId="{E0E4533A-978B-4FCB-916F-4531D7ED59C9}" type="parTrans" cxnId="{2CE1CBBA-7726-4FD5-9C0F-131A4D2B8918}">
      <dgm:prSet/>
      <dgm:spPr/>
      <dgm:t>
        <a:bodyPr/>
        <a:lstStyle/>
        <a:p>
          <a:endParaRPr lang="en-US">
            <a:latin typeface="Candara" panose="020E0502030303020204" pitchFamily="34" charset="0"/>
            <a:cs typeface="Calibri" panose="020F0502020204030204" pitchFamily="34" charset="0"/>
          </a:endParaRPr>
        </a:p>
      </dgm:t>
    </dgm:pt>
    <dgm:pt modelId="{D2A866E6-C475-4D8F-BD8D-06E2B8C72766}" type="sibTrans" cxnId="{2CE1CBBA-7726-4FD5-9C0F-131A4D2B8918}">
      <dgm:prSet/>
      <dgm:spPr/>
      <dgm:t>
        <a:bodyPr/>
        <a:lstStyle/>
        <a:p>
          <a:endParaRPr lang="en-US">
            <a:latin typeface="Candara" panose="020E0502030303020204" pitchFamily="34" charset="0"/>
            <a:cs typeface="Calibri" panose="020F0502020204030204" pitchFamily="34" charset="0"/>
          </a:endParaRPr>
        </a:p>
      </dgm:t>
    </dgm:pt>
    <dgm:pt modelId="{953C6140-89C3-4E1F-BCC3-AD7C66FFF91B}" type="pres">
      <dgm:prSet presAssocID="{F3C9C500-840E-40F4-987F-079E059DDE06}" presName="Name0" presStyleCnt="0">
        <dgm:presLayoutVars>
          <dgm:dir/>
          <dgm:animLvl val="lvl"/>
          <dgm:resizeHandles val="exact"/>
        </dgm:presLayoutVars>
      </dgm:prSet>
      <dgm:spPr/>
    </dgm:pt>
    <dgm:pt modelId="{D402D1FB-B63F-4E89-B57D-5A150061EF39}" type="pres">
      <dgm:prSet presAssocID="{14C2A414-3441-4C97-AB0B-BE12B557CAA5}" presName="linNode" presStyleCnt="0"/>
      <dgm:spPr/>
    </dgm:pt>
    <dgm:pt modelId="{D5B2F99C-9B2C-4449-B0D4-A0C33545F2B1}" type="pres">
      <dgm:prSet presAssocID="{14C2A414-3441-4C97-AB0B-BE12B557CAA5}" presName="parentText" presStyleLbl="node1" presStyleIdx="0" presStyleCnt="6">
        <dgm:presLayoutVars>
          <dgm:chMax val="1"/>
          <dgm:bulletEnabled val="1"/>
        </dgm:presLayoutVars>
      </dgm:prSet>
      <dgm:spPr/>
    </dgm:pt>
    <dgm:pt modelId="{0AAF16A1-2CE8-424E-9F89-812F77162466}" type="pres">
      <dgm:prSet presAssocID="{14C2A414-3441-4C97-AB0B-BE12B557CAA5}" presName="descendantText" presStyleLbl="alignAccFollowNode1" presStyleIdx="0" presStyleCnt="6">
        <dgm:presLayoutVars>
          <dgm:bulletEnabled val="1"/>
        </dgm:presLayoutVars>
      </dgm:prSet>
      <dgm:spPr/>
    </dgm:pt>
    <dgm:pt modelId="{937B9659-BBC2-4841-A4EC-0B0217E68331}" type="pres">
      <dgm:prSet presAssocID="{F4AF2B28-EDC1-4FB6-8759-65E619BB50A2}" presName="sp" presStyleCnt="0"/>
      <dgm:spPr/>
    </dgm:pt>
    <dgm:pt modelId="{6BFBFF51-D341-4D36-8228-2304A40D1898}" type="pres">
      <dgm:prSet presAssocID="{15F194FA-E39E-4C55-9C4F-16D73B210212}" presName="linNode" presStyleCnt="0"/>
      <dgm:spPr/>
    </dgm:pt>
    <dgm:pt modelId="{0039E5CA-8F65-4DBF-9C9A-1DDCFA61253A}" type="pres">
      <dgm:prSet presAssocID="{15F194FA-E39E-4C55-9C4F-16D73B210212}" presName="parentText" presStyleLbl="node1" presStyleIdx="1" presStyleCnt="6">
        <dgm:presLayoutVars>
          <dgm:chMax val="1"/>
          <dgm:bulletEnabled val="1"/>
        </dgm:presLayoutVars>
      </dgm:prSet>
      <dgm:spPr/>
    </dgm:pt>
    <dgm:pt modelId="{B5462D65-8282-4A8B-891E-0D911DF1C17C}" type="pres">
      <dgm:prSet presAssocID="{15F194FA-E39E-4C55-9C4F-16D73B210212}" presName="descendantText" presStyleLbl="alignAccFollowNode1" presStyleIdx="1" presStyleCnt="6">
        <dgm:presLayoutVars>
          <dgm:bulletEnabled val="1"/>
        </dgm:presLayoutVars>
      </dgm:prSet>
      <dgm:spPr/>
    </dgm:pt>
    <dgm:pt modelId="{8EAC6648-89DD-4354-8271-AC6F8D91E0D8}" type="pres">
      <dgm:prSet presAssocID="{D4A3FD15-DD0D-4AB2-B295-9AF2D7EB2482}" presName="sp" presStyleCnt="0"/>
      <dgm:spPr/>
    </dgm:pt>
    <dgm:pt modelId="{CD0FDF2B-715B-4C1D-8403-25DA92DDF110}" type="pres">
      <dgm:prSet presAssocID="{AA5B000D-6D8B-4F77-93FB-4FF5B542342C}" presName="linNode" presStyleCnt="0"/>
      <dgm:spPr/>
    </dgm:pt>
    <dgm:pt modelId="{8EF81B29-4AF2-4FE2-A18E-5458F9628CF7}" type="pres">
      <dgm:prSet presAssocID="{AA5B000D-6D8B-4F77-93FB-4FF5B542342C}" presName="parentText" presStyleLbl="node1" presStyleIdx="2" presStyleCnt="6">
        <dgm:presLayoutVars>
          <dgm:chMax val="1"/>
          <dgm:bulletEnabled val="1"/>
        </dgm:presLayoutVars>
      </dgm:prSet>
      <dgm:spPr/>
    </dgm:pt>
    <dgm:pt modelId="{79622AD7-DE9A-44C7-8C20-A0E18EC8101C}" type="pres">
      <dgm:prSet presAssocID="{AA5B000D-6D8B-4F77-93FB-4FF5B542342C}" presName="descendantText" presStyleLbl="alignAccFollowNode1" presStyleIdx="2" presStyleCnt="6">
        <dgm:presLayoutVars>
          <dgm:bulletEnabled val="1"/>
        </dgm:presLayoutVars>
      </dgm:prSet>
      <dgm:spPr/>
    </dgm:pt>
    <dgm:pt modelId="{3CC54098-3BCB-4C43-ACE7-9F0EDFB82A93}" type="pres">
      <dgm:prSet presAssocID="{9D6CDE2A-D87B-468A-B8CD-80AB09EFE60D}" presName="sp" presStyleCnt="0"/>
      <dgm:spPr/>
    </dgm:pt>
    <dgm:pt modelId="{A14B1F66-A53B-4185-994E-01791729CBD1}" type="pres">
      <dgm:prSet presAssocID="{2296F3B5-5A06-4FD5-9EF7-5ABA4B4C371B}" presName="linNode" presStyleCnt="0"/>
      <dgm:spPr/>
    </dgm:pt>
    <dgm:pt modelId="{76078F54-D9A6-4419-AAD7-AC1AF79443DB}" type="pres">
      <dgm:prSet presAssocID="{2296F3B5-5A06-4FD5-9EF7-5ABA4B4C371B}" presName="parentText" presStyleLbl="node1" presStyleIdx="3" presStyleCnt="6">
        <dgm:presLayoutVars>
          <dgm:chMax val="1"/>
          <dgm:bulletEnabled val="1"/>
        </dgm:presLayoutVars>
      </dgm:prSet>
      <dgm:spPr/>
    </dgm:pt>
    <dgm:pt modelId="{E3DA5696-479A-41B8-8B35-868A1FA80016}" type="pres">
      <dgm:prSet presAssocID="{2296F3B5-5A06-4FD5-9EF7-5ABA4B4C371B}" presName="descendantText" presStyleLbl="alignAccFollowNode1" presStyleIdx="3" presStyleCnt="6">
        <dgm:presLayoutVars>
          <dgm:bulletEnabled val="1"/>
        </dgm:presLayoutVars>
      </dgm:prSet>
      <dgm:spPr/>
    </dgm:pt>
    <dgm:pt modelId="{6279627A-7415-414E-82F8-25F808921CED}" type="pres">
      <dgm:prSet presAssocID="{BFD25C8A-9646-41D1-8E22-5774110095FE}" presName="sp" presStyleCnt="0"/>
      <dgm:spPr/>
    </dgm:pt>
    <dgm:pt modelId="{1C6284BB-6F07-402F-9C9F-02BF8DD5EC9D}" type="pres">
      <dgm:prSet presAssocID="{60D61425-5271-46BA-A82D-6E38C054B9B3}" presName="linNode" presStyleCnt="0"/>
      <dgm:spPr/>
    </dgm:pt>
    <dgm:pt modelId="{BD3C2C58-194E-4810-AADF-BEE663B933F5}" type="pres">
      <dgm:prSet presAssocID="{60D61425-5271-46BA-A82D-6E38C054B9B3}" presName="parentText" presStyleLbl="node1" presStyleIdx="4" presStyleCnt="6">
        <dgm:presLayoutVars>
          <dgm:chMax val="1"/>
          <dgm:bulletEnabled val="1"/>
        </dgm:presLayoutVars>
      </dgm:prSet>
      <dgm:spPr/>
    </dgm:pt>
    <dgm:pt modelId="{8DEE4DDB-E330-4AC8-B119-B80731DA2DEE}" type="pres">
      <dgm:prSet presAssocID="{60D61425-5271-46BA-A82D-6E38C054B9B3}" presName="descendantText" presStyleLbl="alignAccFollowNode1" presStyleIdx="4" presStyleCnt="6">
        <dgm:presLayoutVars>
          <dgm:bulletEnabled val="1"/>
        </dgm:presLayoutVars>
      </dgm:prSet>
      <dgm:spPr/>
    </dgm:pt>
    <dgm:pt modelId="{84E6A0CC-8342-4184-A277-76A355B30112}" type="pres">
      <dgm:prSet presAssocID="{B6E952AB-E5FB-40CE-91E7-D8EF2E9ABB34}" presName="sp" presStyleCnt="0"/>
      <dgm:spPr/>
    </dgm:pt>
    <dgm:pt modelId="{C4F505DE-E0D3-42FD-88DA-D8EFED5056B2}" type="pres">
      <dgm:prSet presAssocID="{68DFD0AB-AC9A-43E4-8659-D3669B1C5E25}" presName="linNode" presStyleCnt="0"/>
      <dgm:spPr/>
    </dgm:pt>
    <dgm:pt modelId="{F70E572D-D1FC-437B-8A69-C0EB9B33689A}" type="pres">
      <dgm:prSet presAssocID="{68DFD0AB-AC9A-43E4-8659-D3669B1C5E25}" presName="parentText" presStyleLbl="node1" presStyleIdx="5" presStyleCnt="6">
        <dgm:presLayoutVars>
          <dgm:chMax val="1"/>
          <dgm:bulletEnabled val="1"/>
        </dgm:presLayoutVars>
      </dgm:prSet>
      <dgm:spPr/>
    </dgm:pt>
    <dgm:pt modelId="{93F859B9-CAC9-41C0-9400-903CE1DCD1C3}" type="pres">
      <dgm:prSet presAssocID="{68DFD0AB-AC9A-43E4-8659-D3669B1C5E25}" presName="descendantText" presStyleLbl="alignAccFollowNode1" presStyleIdx="5" presStyleCnt="6">
        <dgm:presLayoutVars>
          <dgm:bulletEnabled val="1"/>
        </dgm:presLayoutVars>
      </dgm:prSet>
      <dgm:spPr/>
    </dgm:pt>
  </dgm:ptLst>
  <dgm:cxnLst>
    <dgm:cxn modelId="{0FD6DB09-677B-48C3-A96E-0577B69DC07A}" type="presOf" srcId="{68DFD0AB-AC9A-43E4-8659-D3669B1C5E25}" destId="{F70E572D-D1FC-437B-8A69-C0EB9B33689A}" srcOrd="0" destOrd="0" presId="urn:microsoft.com/office/officeart/2005/8/layout/vList5"/>
    <dgm:cxn modelId="{E4C46A0C-2554-400B-95D5-C6F115AA1E69}" type="presOf" srcId="{D23FA2AD-B919-4FC5-A64D-F24AEEF60168}" destId="{8DEE4DDB-E330-4AC8-B119-B80731DA2DEE}" srcOrd="0" destOrd="0" presId="urn:microsoft.com/office/officeart/2005/8/layout/vList5"/>
    <dgm:cxn modelId="{9363BD1E-45E7-43E0-81FB-D9C97D7A154C}" srcId="{F3C9C500-840E-40F4-987F-079E059DDE06}" destId="{68DFD0AB-AC9A-43E4-8659-D3669B1C5E25}" srcOrd="5" destOrd="0" parTransId="{B579B0DD-22C9-4DDE-B479-D369917C585B}" sibTransId="{CD644C38-7663-479A-99B8-6D694256FF28}"/>
    <dgm:cxn modelId="{867D693A-6B6F-4075-9749-D28FA70ACD7D}" srcId="{F3C9C500-840E-40F4-987F-079E059DDE06}" destId="{14C2A414-3441-4C97-AB0B-BE12B557CAA5}" srcOrd="0" destOrd="0" parTransId="{EF760C6D-712A-4207-BAB5-1E6A1C4EFD21}" sibTransId="{F4AF2B28-EDC1-4FB6-8759-65E619BB50A2}"/>
    <dgm:cxn modelId="{D2C1993C-3D85-4877-B923-94F91EDE20C4}" srcId="{F3C9C500-840E-40F4-987F-079E059DDE06}" destId="{60D61425-5271-46BA-A82D-6E38C054B9B3}" srcOrd="4" destOrd="0" parTransId="{F64D47C6-18E4-44FD-BAE1-CD9BA59CB943}" sibTransId="{B6E952AB-E5FB-40CE-91E7-D8EF2E9ABB34}"/>
    <dgm:cxn modelId="{CBAF8E43-05F1-4C10-B29F-655B0D125046}" type="presOf" srcId="{14C2A414-3441-4C97-AB0B-BE12B557CAA5}" destId="{D5B2F99C-9B2C-4449-B0D4-A0C33545F2B1}" srcOrd="0" destOrd="0" presId="urn:microsoft.com/office/officeart/2005/8/layout/vList5"/>
    <dgm:cxn modelId="{F280F565-8B75-48D2-8D64-AEFA8FDA561D}" type="presOf" srcId="{95F41260-6B9F-4F1B-A7BD-BEAE40216BBF}" destId="{79622AD7-DE9A-44C7-8C20-A0E18EC8101C}" srcOrd="0" destOrd="0" presId="urn:microsoft.com/office/officeart/2005/8/layout/vList5"/>
    <dgm:cxn modelId="{F2AF764B-F879-49D5-BAE0-E51DEA6A6041}" srcId="{2296F3B5-5A06-4FD5-9EF7-5ABA4B4C371B}" destId="{08D790DE-4DDD-4E02-A143-D03C459D7F19}" srcOrd="0" destOrd="0" parTransId="{4C65035D-B4B6-4C1E-9018-294477E3A38A}" sibTransId="{79A4C264-9080-4332-BF2D-99DDC482776A}"/>
    <dgm:cxn modelId="{F1401B50-1DCA-4BE6-AE04-46A287DF4567}" type="presOf" srcId="{60D61425-5271-46BA-A82D-6E38C054B9B3}" destId="{BD3C2C58-194E-4810-AADF-BEE663B933F5}" srcOrd="0" destOrd="0" presId="urn:microsoft.com/office/officeart/2005/8/layout/vList5"/>
    <dgm:cxn modelId="{8FAE7052-BE52-429C-B00A-C3CA8DF6ADFD}" type="presOf" srcId="{23490796-5C61-4631-B254-02EF1FC75A00}" destId="{B5462D65-8282-4A8B-891E-0D911DF1C17C}" srcOrd="0" destOrd="0" presId="urn:microsoft.com/office/officeart/2005/8/layout/vList5"/>
    <dgm:cxn modelId="{1D1E2B53-7073-46A2-A52C-D6B69641302B}" type="presOf" srcId="{2296F3B5-5A06-4FD5-9EF7-5ABA4B4C371B}" destId="{76078F54-D9A6-4419-AAD7-AC1AF79443DB}" srcOrd="0" destOrd="0" presId="urn:microsoft.com/office/officeart/2005/8/layout/vList5"/>
    <dgm:cxn modelId="{0CD4A076-BD53-4F2E-BD5D-E2FBF7C91256}" srcId="{F3C9C500-840E-40F4-987F-079E059DDE06}" destId="{AA5B000D-6D8B-4F77-93FB-4FF5B542342C}" srcOrd="2" destOrd="0" parTransId="{CB275A08-8F27-4DA9-B175-C73A6C911167}" sibTransId="{9D6CDE2A-D87B-468A-B8CD-80AB09EFE60D}"/>
    <dgm:cxn modelId="{CDFB7359-A9A6-4ADC-B019-B05B1E2B940B}" srcId="{F3C9C500-840E-40F4-987F-079E059DDE06}" destId="{2296F3B5-5A06-4FD5-9EF7-5ABA4B4C371B}" srcOrd="3" destOrd="0" parTransId="{4567F0E3-08C7-4B0C-8F6C-772EA2827343}" sibTransId="{BFD25C8A-9646-41D1-8E22-5774110095FE}"/>
    <dgm:cxn modelId="{76464482-612E-45AA-A883-DB0D7FE7748E}" type="presOf" srcId="{81077CE9-885B-4A31-BB10-0FD1A80111F1}" destId="{93F859B9-CAC9-41C0-9400-903CE1DCD1C3}" srcOrd="0" destOrd="0" presId="urn:microsoft.com/office/officeart/2005/8/layout/vList5"/>
    <dgm:cxn modelId="{9B24C988-6874-47E2-ABA7-DDD09C56D11A}" type="presOf" srcId="{15F194FA-E39E-4C55-9C4F-16D73B210212}" destId="{0039E5CA-8F65-4DBF-9C9A-1DDCFA61253A}" srcOrd="0" destOrd="0" presId="urn:microsoft.com/office/officeart/2005/8/layout/vList5"/>
    <dgm:cxn modelId="{924755A0-975D-41F8-830E-2843C311F63F}" srcId="{AA5B000D-6D8B-4F77-93FB-4FF5B542342C}" destId="{95F41260-6B9F-4F1B-A7BD-BEAE40216BBF}" srcOrd="0" destOrd="0" parTransId="{A5BA4382-C09E-4FCA-97C1-B6CD01DFC852}" sibTransId="{EEA8769E-328F-416B-A80B-711720129BEC}"/>
    <dgm:cxn modelId="{932664B2-9FE4-4AC7-A1DC-730DD9C6ADA8}" type="presOf" srcId="{AA5B000D-6D8B-4F77-93FB-4FF5B542342C}" destId="{8EF81B29-4AF2-4FE2-A18E-5458F9628CF7}" srcOrd="0" destOrd="0" presId="urn:microsoft.com/office/officeart/2005/8/layout/vList5"/>
    <dgm:cxn modelId="{C581A5B2-4488-45DD-A999-5C2587F7B703}" type="presOf" srcId="{F3C9C500-840E-40F4-987F-079E059DDE06}" destId="{953C6140-89C3-4E1F-BCC3-AD7C66FFF91B}" srcOrd="0" destOrd="0" presId="urn:microsoft.com/office/officeart/2005/8/layout/vList5"/>
    <dgm:cxn modelId="{2CE1CBBA-7726-4FD5-9C0F-131A4D2B8918}" srcId="{60D61425-5271-46BA-A82D-6E38C054B9B3}" destId="{D23FA2AD-B919-4FC5-A64D-F24AEEF60168}" srcOrd="0" destOrd="0" parTransId="{E0E4533A-978B-4FCB-916F-4531D7ED59C9}" sibTransId="{D2A866E6-C475-4D8F-BD8D-06E2B8C72766}"/>
    <dgm:cxn modelId="{093DCCBA-BBCC-4BBA-93F1-9269A42E3309}" srcId="{F3C9C500-840E-40F4-987F-079E059DDE06}" destId="{15F194FA-E39E-4C55-9C4F-16D73B210212}" srcOrd="1" destOrd="0" parTransId="{FF32B33E-7C83-4729-8EE9-858E27B2EC0C}" sibTransId="{D4A3FD15-DD0D-4AB2-B295-9AF2D7EB2482}"/>
    <dgm:cxn modelId="{AA243DBD-6093-416A-82C8-7D35463A2B3D}" type="presOf" srcId="{08D790DE-4DDD-4E02-A143-D03C459D7F19}" destId="{E3DA5696-479A-41B8-8B35-868A1FA80016}" srcOrd="0" destOrd="0" presId="urn:microsoft.com/office/officeart/2005/8/layout/vList5"/>
    <dgm:cxn modelId="{25859CE3-A72F-4ABA-9AC2-7692B40E4FC9}" type="presOf" srcId="{6519EE14-D54A-4495-A855-84FB02EC1F71}" destId="{0AAF16A1-2CE8-424E-9F89-812F77162466}" srcOrd="0" destOrd="0" presId="urn:microsoft.com/office/officeart/2005/8/layout/vList5"/>
    <dgm:cxn modelId="{888E25E8-D7D2-4B58-B415-5732FA64D4E4}" srcId="{15F194FA-E39E-4C55-9C4F-16D73B210212}" destId="{23490796-5C61-4631-B254-02EF1FC75A00}" srcOrd="0" destOrd="0" parTransId="{17F42C2C-4BB3-4EF0-904B-E0AA753BC1F5}" sibTransId="{4C722129-1100-425C-8D5B-5FF2D722C802}"/>
    <dgm:cxn modelId="{828E6CEF-1C9B-4F2C-9BDB-D5B25D5CD0F8}" srcId="{68DFD0AB-AC9A-43E4-8659-D3669B1C5E25}" destId="{81077CE9-885B-4A31-BB10-0FD1A80111F1}" srcOrd="0" destOrd="0" parTransId="{ABF53633-D102-491E-8D44-4B68EB00DF24}" sibTransId="{4374E857-9F04-440A-9734-333319DEDBC8}"/>
    <dgm:cxn modelId="{9ADA89F2-657D-4415-89B0-1FC2B29FBB68}" srcId="{14C2A414-3441-4C97-AB0B-BE12B557CAA5}" destId="{6519EE14-D54A-4495-A855-84FB02EC1F71}" srcOrd="0" destOrd="0" parTransId="{725FF102-A16D-408A-823E-5186C45EDB67}" sibTransId="{82861C79-0779-4298-8F63-EFFDE599ECF6}"/>
    <dgm:cxn modelId="{03DE5FBA-55A5-4B91-A692-EDB7FC1F3F15}" type="presParOf" srcId="{953C6140-89C3-4E1F-BCC3-AD7C66FFF91B}" destId="{D402D1FB-B63F-4E89-B57D-5A150061EF39}" srcOrd="0" destOrd="0" presId="urn:microsoft.com/office/officeart/2005/8/layout/vList5"/>
    <dgm:cxn modelId="{3DABCAB0-705E-48E2-B2B1-D17185DB0E42}" type="presParOf" srcId="{D402D1FB-B63F-4E89-B57D-5A150061EF39}" destId="{D5B2F99C-9B2C-4449-B0D4-A0C33545F2B1}" srcOrd="0" destOrd="0" presId="urn:microsoft.com/office/officeart/2005/8/layout/vList5"/>
    <dgm:cxn modelId="{2322163F-2A3E-46F6-BC96-4EE53C8D50FB}" type="presParOf" srcId="{D402D1FB-B63F-4E89-B57D-5A150061EF39}" destId="{0AAF16A1-2CE8-424E-9F89-812F77162466}" srcOrd="1" destOrd="0" presId="urn:microsoft.com/office/officeart/2005/8/layout/vList5"/>
    <dgm:cxn modelId="{3F19DCEA-2AD3-4208-9BFC-7C0988D5C9B9}" type="presParOf" srcId="{953C6140-89C3-4E1F-BCC3-AD7C66FFF91B}" destId="{937B9659-BBC2-4841-A4EC-0B0217E68331}" srcOrd="1" destOrd="0" presId="urn:microsoft.com/office/officeart/2005/8/layout/vList5"/>
    <dgm:cxn modelId="{E214C66C-DFDE-495D-B693-BAF4369EADA6}" type="presParOf" srcId="{953C6140-89C3-4E1F-BCC3-AD7C66FFF91B}" destId="{6BFBFF51-D341-4D36-8228-2304A40D1898}" srcOrd="2" destOrd="0" presId="urn:microsoft.com/office/officeart/2005/8/layout/vList5"/>
    <dgm:cxn modelId="{C306B06D-E5E7-44E2-92EC-C7C5445C6070}" type="presParOf" srcId="{6BFBFF51-D341-4D36-8228-2304A40D1898}" destId="{0039E5CA-8F65-4DBF-9C9A-1DDCFA61253A}" srcOrd="0" destOrd="0" presId="urn:microsoft.com/office/officeart/2005/8/layout/vList5"/>
    <dgm:cxn modelId="{81674A0F-4D3E-4DAD-887F-EFFCF1273E64}" type="presParOf" srcId="{6BFBFF51-D341-4D36-8228-2304A40D1898}" destId="{B5462D65-8282-4A8B-891E-0D911DF1C17C}" srcOrd="1" destOrd="0" presId="urn:microsoft.com/office/officeart/2005/8/layout/vList5"/>
    <dgm:cxn modelId="{E609995E-546C-40C1-AC48-6B760B1DE9D0}" type="presParOf" srcId="{953C6140-89C3-4E1F-BCC3-AD7C66FFF91B}" destId="{8EAC6648-89DD-4354-8271-AC6F8D91E0D8}" srcOrd="3" destOrd="0" presId="urn:microsoft.com/office/officeart/2005/8/layout/vList5"/>
    <dgm:cxn modelId="{EFCAF2DE-9FE9-450E-A80B-B8BE82D9F180}" type="presParOf" srcId="{953C6140-89C3-4E1F-BCC3-AD7C66FFF91B}" destId="{CD0FDF2B-715B-4C1D-8403-25DA92DDF110}" srcOrd="4" destOrd="0" presId="urn:microsoft.com/office/officeart/2005/8/layout/vList5"/>
    <dgm:cxn modelId="{6F33763C-94EA-4ABC-A64B-AC9F17D31F16}" type="presParOf" srcId="{CD0FDF2B-715B-4C1D-8403-25DA92DDF110}" destId="{8EF81B29-4AF2-4FE2-A18E-5458F9628CF7}" srcOrd="0" destOrd="0" presId="urn:microsoft.com/office/officeart/2005/8/layout/vList5"/>
    <dgm:cxn modelId="{50DF26A4-F8D9-4996-982E-9E3F749AB072}" type="presParOf" srcId="{CD0FDF2B-715B-4C1D-8403-25DA92DDF110}" destId="{79622AD7-DE9A-44C7-8C20-A0E18EC8101C}" srcOrd="1" destOrd="0" presId="urn:microsoft.com/office/officeart/2005/8/layout/vList5"/>
    <dgm:cxn modelId="{5AFF8F1D-0EA9-4F8E-9063-4F47FF93684F}" type="presParOf" srcId="{953C6140-89C3-4E1F-BCC3-AD7C66FFF91B}" destId="{3CC54098-3BCB-4C43-ACE7-9F0EDFB82A93}" srcOrd="5" destOrd="0" presId="urn:microsoft.com/office/officeart/2005/8/layout/vList5"/>
    <dgm:cxn modelId="{63BB5B29-F82E-4621-B2B9-7E68A01F28BB}" type="presParOf" srcId="{953C6140-89C3-4E1F-BCC3-AD7C66FFF91B}" destId="{A14B1F66-A53B-4185-994E-01791729CBD1}" srcOrd="6" destOrd="0" presId="urn:microsoft.com/office/officeart/2005/8/layout/vList5"/>
    <dgm:cxn modelId="{153498B3-4E6D-4C0C-9AC7-D06665C6C780}" type="presParOf" srcId="{A14B1F66-A53B-4185-994E-01791729CBD1}" destId="{76078F54-D9A6-4419-AAD7-AC1AF79443DB}" srcOrd="0" destOrd="0" presId="urn:microsoft.com/office/officeart/2005/8/layout/vList5"/>
    <dgm:cxn modelId="{13FF7AD1-1216-4744-AA5D-EE6D03259FF5}" type="presParOf" srcId="{A14B1F66-A53B-4185-994E-01791729CBD1}" destId="{E3DA5696-479A-41B8-8B35-868A1FA80016}" srcOrd="1" destOrd="0" presId="urn:microsoft.com/office/officeart/2005/8/layout/vList5"/>
    <dgm:cxn modelId="{8F9208F2-5F59-4A02-BEA4-FFFD817C15C1}" type="presParOf" srcId="{953C6140-89C3-4E1F-BCC3-AD7C66FFF91B}" destId="{6279627A-7415-414E-82F8-25F808921CED}" srcOrd="7" destOrd="0" presId="urn:microsoft.com/office/officeart/2005/8/layout/vList5"/>
    <dgm:cxn modelId="{0FB331A5-BDC8-47A3-B38A-C522E9499CF3}" type="presParOf" srcId="{953C6140-89C3-4E1F-BCC3-AD7C66FFF91B}" destId="{1C6284BB-6F07-402F-9C9F-02BF8DD5EC9D}" srcOrd="8" destOrd="0" presId="urn:microsoft.com/office/officeart/2005/8/layout/vList5"/>
    <dgm:cxn modelId="{0643F90F-4F39-42D2-A013-206F55961B21}" type="presParOf" srcId="{1C6284BB-6F07-402F-9C9F-02BF8DD5EC9D}" destId="{BD3C2C58-194E-4810-AADF-BEE663B933F5}" srcOrd="0" destOrd="0" presId="urn:microsoft.com/office/officeart/2005/8/layout/vList5"/>
    <dgm:cxn modelId="{078025BE-6DD6-4D33-BE1C-18685FB38090}" type="presParOf" srcId="{1C6284BB-6F07-402F-9C9F-02BF8DD5EC9D}" destId="{8DEE4DDB-E330-4AC8-B119-B80731DA2DEE}" srcOrd="1" destOrd="0" presId="urn:microsoft.com/office/officeart/2005/8/layout/vList5"/>
    <dgm:cxn modelId="{08563F45-EEAC-4A18-BAB8-F1D69E247290}" type="presParOf" srcId="{953C6140-89C3-4E1F-BCC3-AD7C66FFF91B}" destId="{84E6A0CC-8342-4184-A277-76A355B30112}" srcOrd="9" destOrd="0" presId="urn:microsoft.com/office/officeart/2005/8/layout/vList5"/>
    <dgm:cxn modelId="{7F2E8E7A-66A5-4745-902C-F094539B5FEE}" type="presParOf" srcId="{953C6140-89C3-4E1F-BCC3-AD7C66FFF91B}" destId="{C4F505DE-E0D3-42FD-88DA-D8EFED5056B2}" srcOrd="10" destOrd="0" presId="urn:microsoft.com/office/officeart/2005/8/layout/vList5"/>
    <dgm:cxn modelId="{6796BBE2-9FBB-490D-8150-C231C1F05896}" type="presParOf" srcId="{C4F505DE-E0D3-42FD-88DA-D8EFED5056B2}" destId="{F70E572D-D1FC-437B-8A69-C0EB9B33689A}" srcOrd="0" destOrd="0" presId="urn:microsoft.com/office/officeart/2005/8/layout/vList5"/>
    <dgm:cxn modelId="{6A21A4A2-2647-415F-8AF2-E0981086EA76}" type="presParOf" srcId="{C4F505DE-E0D3-42FD-88DA-D8EFED5056B2}" destId="{93F859B9-CAC9-41C0-9400-903CE1DCD1C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1CC12C-8854-4673-BDCF-479C752B7265}"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B1E2D21B-7DDB-4F28-A09B-CB2844CDFCC5}">
      <dgm:prSet phldrT="[Text]"/>
      <dgm:spPr/>
      <dgm:t>
        <a:bodyPr/>
        <a:lstStyle/>
        <a:p>
          <a:r>
            <a:rPr lang="en-US"/>
            <a:t>Qualified Production Activity</a:t>
          </a:r>
        </a:p>
      </dgm:t>
    </dgm:pt>
    <dgm:pt modelId="{1BC01570-7F21-419C-BDFE-7A28F3D6F64B}" type="parTrans" cxnId="{E524549F-2734-4637-98A8-7045E5246459}">
      <dgm:prSet/>
      <dgm:spPr/>
      <dgm:t>
        <a:bodyPr/>
        <a:lstStyle/>
        <a:p>
          <a:endParaRPr lang="en-US"/>
        </a:p>
      </dgm:t>
    </dgm:pt>
    <dgm:pt modelId="{8CD03974-4303-4CA2-98B5-532118F7DFA1}" type="sibTrans" cxnId="{E524549F-2734-4637-98A8-7045E5246459}">
      <dgm:prSet/>
      <dgm:spPr/>
      <dgm:t>
        <a:bodyPr/>
        <a:lstStyle/>
        <a:p>
          <a:endParaRPr lang="en-US"/>
        </a:p>
      </dgm:t>
    </dgm:pt>
    <dgm:pt modelId="{F4125857-81A6-4420-9EE1-358FE2639F64}">
      <dgm:prSet phldrT="[Text]"/>
      <dgm:spPr/>
      <dgm:t>
        <a:bodyPr/>
        <a:lstStyle/>
        <a:p>
          <a:r>
            <a:rPr lang="en-US"/>
            <a:t>Qualified Product</a:t>
          </a:r>
        </a:p>
      </dgm:t>
    </dgm:pt>
    <dgm:pt modelId="{161F6301-6A91-43E3-88FF-37243E7D58F1}" type="parTrans" cxnId="{BF43E93C-5093-4935-A464-FA9B95BC47E3}">
      <dgm:prSet/>
      <dgm:spPr/>
      <dgm:t>
        <a:bodyPr/>
        <a:lstStyle/>
        <a:p>
          <a:endParaRPr lang="en-US"/>
        </a:p>
      </dgm:t>
    </dgm:pt>
    <dgm:pt modelId="{67C77160-AF15-48F9-88C3-6DDD37185A4E}" type="sibTrans" cxnId="{BF43E93C-5093-4935-A464-FA9B95BC47E3}">
      <dgm:prSet/>
      <dgm:spPr/>
      <dgm:t>
        <a:bodyPr/>
        <a:lstStyle/>
        <a:p>
          <a:endParaRPr lang="en-US"/>
        </a:p>
      </dgm:t>
    </dgm:pt>
    <dgm:pt modelId="{11CE67F8-8362-4D54-BC75-170EDFA8C083}">
      <dgm:prSet phldrT="[Text]" custT="1"/>
      <dgm:spPr/>
      <dgm:t>
        <a:bodyPr/>
        <a:lstStyle/>
        <a:p>
          <a:pPr marL="0" indent="0">
            <a:buNone/>
          </a:pPr>
          <a:r>
            <a:rPr lang="en-US" sz="2000"/>
            <a:t>The manufacturing, production, or refining of a “</a:t>
          </a:r>
          <a:r>
            <a:rPr lang="en-US" sz="2000" b="1"/>
            <a:t>qualified product” </a:t>
          </a:r>
          <a:r>
            <a:rPr lang="en-US" sz="2000" b="0"/>
            <a:t>and must result in a </a:t>
          </a:r>
          <a:r>
            <a:rPr lang="en-US" sz="2000" b="1" baseline="0"/>
            <a:t>“substantial transformation” </a:t>
          </a:r>
          <a:r>
            <a:rPr lang="en-US" sz="2000" baseline="0"/>
            <a:t>of the product</a:t>
          </a:r>
          <a:endParaRPr lang="en-US" sz="2000"/>
        </a:p>
      </dgm:t>
    </dgm:pt>
    <dgm:pt modelId="{1856A902-72E9-4303-A3A8-A0E9C9E04388}" type="parTrans" cxnId="{99670FC5-9232-420A-8D96-95870A06AA52}">
      <dgm:prSet/>
      <dgm:spPr/>
      <dgm:t>
        <a:bodyPr/>
        <a:lstStyle/>
        <a:p>
          <a:endParaRPr lang="en-US"/>
        </a:p>
      </dgm:t>
    </dgm:pt>
    <dgm:pt modelId="{88C8D2A5-B200-4345-8746-460E6124C443}" type="sibTrans" cxnId="{99670FC5-9232-420A-8D96-95870A06AA52}">
      <dgm:prSet/>
      <dgm:spPr/>
      <dgm:t>
        <a:bodyPr/>
        <a:lstStyle/>
        <a:p>
          <a:endParaRPr lang="en-US"/>
        </a:p>
      </dgm:t>
    </dgm:pt>
    <dgm:pt modelId="{EBB8D300-8F58-4397-8073-1FD40DAC8723}">
      <dgm:prSet phldrT="[Text]" custT="1"/>
      <dgm:spPr/>
      <dgm:t>
        <a:bodyPr/>
        <a:lstStyle/>
        <a:p>
          <a:pPr marL="0" indent="0">
            <a:buFont typeface="Arial" panose="020B0604020202020204" pitchFamily="34" charset="0"/>
            <a:buNone/>
          </a:pPr>
          <a:r>
            <a:rPr lang="en-US" sz="2000"/>
            <a:t>Tangible</a:t>
          </a:r>
          <a:r>
            <a:rPr lang="en-US" sz="2000" baseline="0"/>
            <a:t> personal property other than food or beverage prepared in the same building as a retail establishment in which it is sold</a:t>
          </a:r>
          <a:endParaRPr lang="en-US" sz="2000"/>
        </a:p>
      </dgm:t>
    </dgm:pt>
    <dgm:pt modelId="{9936FF6C-02DD-4244-9484-E826EA5B1973}" type="parTrans" cxnId="{7E047571-A4C6-4BE6-9EC1-DA852CD09E42}">
      <dgm:prSet/>
      <dgm:spPr/>
      <dgm:t>
        <a:bodyPr/>
        <a:lstStyle/>
        <a:p>
          <a:endParaRPr lang="en-US"/>
        </a:p>
      </dgm:t>
    </dgm:pt>
    <dgm:pt modelId="{19CC2455-25CE-4B48-B622-EF0A8C780959}" type="sibTrans" cxnId="{7E047571-A4C6-4BE6-9EC1-DA852CD09E42}">
      <dgm:prSet/>
      <dgm:spPr/>
      <dgm:t>
        <a:bodyPr/>
        <a:lstStyle/>
        <a:p>
          <a:endParaRPr lang="en-US"/>
        </a:p>
      </dgm:t>
    </dgm:pt>
    <dgm:pt modelId="{D2498FAD-47AA-428F-8A87-E3DDA4DCAF68}">
      <dgm:prSet phldrT="[Text]"/>
      <dgm:spPr/>
      <dgm:t>
        <a:bodyPr/>
        <a:lstStyle/>
        <a:p>
          <a:r>
            <a:rPr lang="en-US"/>
            <a:t>Recapture</a:t>
          </a:r>
        </a:p>
      </dgm:t>
    </dgm:pt>
    <dgm:pt modelId="{76A44B55-137D-4C2C-A72B-2B9A5C4C33E0}" type="parTrans" cxnId="{FD7047B3-C7D2-430B-AFE8-4F112DE70A1C}">
      <dgm:prSet/>
      <dgm:spPr/>
      <dgm:t>
        <a:bodyPr/>
        <a:lstStyle/>
        <a:p>
          <a:endParaRPr lang="en-US"/>
        </a:p>
      </dgm:t>
    </dgm:pt>
    <dgm:pt modelId="{F4D9CE81-A905-4DA9-980E-7EE327CCE762}" type="sibTrans" cxnId="{FD7047B3-C7D2-430B-AFE8-4F112DE70A1C}">
      <dgm:prSet/>
      <dgm:spPr/>
      <dgm:t>
        <a:bodyPr/>
        <a:lstStyle/>
        <a:p>
          <a:endParaRPr lang="en-US"/>
        </a:p>
      </dgm:t>
    </dgm:pt>
    <dgm:pt modelId="{0C851749-8CAD-4AB2-89B3-B7B0ED458073}">
      <dgm:prSet phldrT="[Text]"/>
      <dgm:spPr/>
      <dgm:t>
        <a:bodyPr/>
        <a:lstStyle/>
        <a:p>
          <a:r>
            <a:rPr lang="en-US"/>
            <a:t>Non–Production Property</a:t>
          </a:r>
        </a:p>
      </dgm:t>
    </dgm:pt>
    <dgm:pt modelId="{226595CD-123D-4E22-8CEC-63690648AE33}" type="parTrans" cxnId="{E15DB664-3F3B-4EC3-8FC9-71377718623E}">
      <dgm:prSet/>
      <dgm:spPr/>
      <dgm:t>
        <a:bodyPr/>
        <a:lstStyle/>
        <a:p>
          <a:endParaRPr lang="en-US"/>
        </a:p>
      </dgm:t>
    </dgm:pt>
    <dgm:pt modelId="{14664B18-AC42-4DA3-A852-35736D2C7315}" type="sibTrans" cxnId="{E15DB664-3F3B-4EC3-8FC9-71377718623E}">
      <dgm:prSet/>
      <dgm:spPr/>
      <dgm:t>
        <a:bodyPr/>
        <a:lstStyle/>
        <a:p>
          <a:endParaRPr lang="en-US"/>
        </a:p>
      </dgm:t>
    </dgm:pt>
    <dgm:pt modelId="{8E7EE185-95BD-4CD1-9430-EC495DEBF04C}">
      <dgm:prSet phldrT="[Text]"/>
      <dgm:spPr/>
      <dgm:t>
        <a:bodyPr/>
        <a:lstStyle/>
        <a:p>
          <a:r>
            <a:rPr lang="en-US"/>
            <a:t>Production</a:t>
          </a:r>
        </a:p>
      </dgm:t>
    </dgm:pt>
    <dgm:pt modelId="{2F77CADB-417F-44ED-AADD-94CDBED53FE3}" type="parTrans" cxnId="{AE174CA7-691B-4F1C-8BCD-BE48BB982E54}">
      <dgm:prSet/>
      <dgm:spPr/>
      <dgm:t>
        <a:bodyPr/>
        <a:lstStyle/>
        <a:p>
          <a:endParaRPr lang="en-US"/>
        </a:p>
      </dgm:t>
    </dgm:pt>
    <dgm:pt modelId="{A64E6997-3A18-4618-AA53-AC4B4D7A6596}" type="sibTrans" cxnId="{AE174CA7-691B-4F1C-8BCD-BE48BB982E54}">
      <dgm:prSet/>
      <dgm:spPr/>
      <dgm:t>
        <a:bodyPr/>
        <a:lstStyle/>
        <a:p>
          <a:endParaRPr lang="en-US"/>
        </a:p>
      </dgm:t>
    </dgm:pt>
    <dgm:pt modelId="{616F55E4-20F5-4767-A56C-6EE8DA1EAF60}">
      <dgm:prSet phldrT="[Text]" custT="1"/>
      <dgm:spPr/>
      <dgm:t>
        <a:bodyPr/>
        <a:lstStyle/>
        <a:p>
          <a:pPr>
            <a:buNone/>
          </a:pPr>
          <a:r>
            <a:rPr lang="en-US" sz="2000"/>
            <a:t>Subject to 10 yr recapture</a:t>
          </a:r>
        </a:p>
      </dgm:t>
    </dgm:pt>
    <dgm:pt modelId="{525EB4AD-AB13-464B-8131-2E4CC7AF541D}" type="parTrans" cxnId="{3571E9C3-698C-42C0-9666-25C5A209089D}">
      <dgm:prSet/>
      <dgm:spPr/>
      <dgm:t>
        <a:bodyPr/>
        <a:lstStyle/>
        <a:p>
          <a:endParaRPr lang="en-US"/>
        </a:p>
      </dgm:t>
    </dgm:pt>
    <dgm:pt modelId="{A24A4A7C-5CC8-427A-BC61-8C61E6F8D795}" type="sibTrans" cxnId="{3571E9C3-698C-42C0-9666-25C5A209089D}">
      <dgm:prSet/>
      <dgm:spPr/>
      <dgm:t>
        <a:bodyPr/>
        <a:lstStyle/>
        <a:p>
          <a:endParaRPr lang="en-US"/>
        </a:p>
      </dgm:t>
    </dgm:pt>
    <dgm:pt modelId="{3AA6003B-7045-4D22-B1E1-F2F431E8949A}">
      <dgm:prSet phldrT="[Text]" custT="1"/>
      <dgm:spPr/>
      <dgm:t>
        <a:bodyPr anchor="ctr"/>
        <a:lstStyle/>
        <a:p>
          <a:pPr marL="0" indent="0" algn="l">
            <a:buFont typeface="Arial" panose="020B0604020202020204" pitchFamily="34" charset="0"/>
            <a:buNone/>
          </a:pPr>
          <a:r>
            <a:rPr lang="en-US" sz="2000"/>
            <a:t>Offices, administrative services, lodging, </a:t>
          </a:r>
          <a:r>
            <a:rPr lang="en-US" sz="2000" err="1"/>
            <a:t>R&amp;E</a:t>
          </a:r>
          <a:r>
            <a:rPr lang="en-US" sz="2000"/>
            <a:t>, sales, software development, engineering, and other portions of buildings used for nonproduction purposes</a:t>
          </a:r>
        </a:p>
      </dgm:t>
    </dgm:pt>
    <dgm:pt modelId="{ED389CC0-648B-4374-A8FC-666E090CCD6B}" type="parTrans" cxnId="{02773922-085D-4375-9FAF-19331E28CBE6}">
      <dgm:prSet/>
      <dgm:spPr/>
      <dgm:t>
        <a:bodyPr/>
        <a:lstStyle/>
        <a:p>
          <a:endParaRPr lang="en-US"/>
        </a:p>
      </dgm:t>
    </dgm:pt>
    <dgm:pt modelId="{8623F6E1-3E71-4060-93C8-C607BD22FCA0}" type="sibTrans" cxnId="{02773922-085D-4375-9FAF-19331E28CBE6}">
      <dgm:prSet/>
      <dgm:spPr/>
      <dgm:t>
        <a:bodyPr/>
        <a:lstStyle/>
        <a:p>
          <a:endParaRPr lang="en-US"/>
        </a:p>
      </dgm:t>
    </dgm:pt>
    <dgm:pt modelId="{1C24FE2E-D311-4A0C-9661-92C5846D313B}">
      <dgm:prSet phldrT="[Text]" custT="1"/>
      <dgm:spPr/>
      <dgm:t>
        <a:bodyPr/>
        <a:lstStyle/>
        <a:p>
          <a:pPr>
            <a:buFont typeface="Arial" panose="020B0604020202020204" pitchFamily="34" charset="0"/>
            <a:buNone/>
          </a:pPr>
          <a:r>
            <a:rPr lang="en-US" sz="2000"/>
            <a:t>Defined as agricultural </a:t>
          </a:r>
          <a:r>
            <a:rPr lang="en-US" sz="2000" baseline="0"/>
            <a:t>production and chemical production</a:t>
          </a:r>
          <a:endParaRPr lang="en-US" sz="2000"/>
        </a:p>
      </dgm:t>
    </dgm:pt>
    <dgm:pt modelId="{2E2744C2-C7B7-49BF-8EBD-8F854D24AA3D}" type="parTrans" cxnId="{78AFC18B-BB51-4966-BCAA-182AC0B801C6}">
      <dgm:prSet/>
      <dgm:spPr/>
      <dgm:t>
        <a:bodyPr/>
        <a:lstStyle/>
        <a:p>
          <a:endParaRPr lang="en-US"/>
        </a:p>
      </dgm:t>
    </dgm:pt>
    <dgm:pt modelId="{8A1CB26C-FBA2-41EB-A02A-95C49EDC3EEE}" type="sibTrans" cxnId="{78AFC18B-BB51-4966-BCAA-182AC0B801C6}">
      <dgm:prSet/>
      <dgm:spPr/>
      <dgm:t>
        <a:bodyPr/>
        <a:lstStyle/>
        <a:p>
          <a:endParaRPr lang="en-US"/>
        </a:p>
      </dgm:t>
    </dgm:pt>
    <dgm:pt modelId="{30A57326-7AD8-44D1-BA30-630ADD7FA47F}" type="pres">
      <dgm:prSet presAssocID="{0D1CC12C-8854-4673-BDCF-479C752B7265}" presName="Name0" presStyleCnt="0">
        <dgm:presLayoutVars>
          <dgm:dir/>
          <dgm:animLvl val="lvl"/>
          <dgm:resizeHandles val="exact"/>
        </dgm:presLayoutVars>
      </dgm:prSet>
      <dgm:spPr/>
    </dgm:pt>
    <dgm:pt modelId="{8C95EF24-3822-424A-BFBA-4BC66C3B7B7A}" type="pres">
      <dgm:prSet presAssocID="{0C851749-8CAD-4AB2-89B3-B7B0ED458073}" presName="linNode" presStyleCnt="0"/>
      <dgm:spPr/>
    </dgm:pt>
    <dgm:pt modelId="{71F8ACD2-A3BB-44E2-ABBB-6042A9888814}" type="pres">
      <dgm:prSet presAssocID="{0C851749-8CAD-4AB2-89B3-B7B0ED458073}" presName="parentText" presStyleLbl="node1" presStyleIdx="0" presStyleCnt="5">
        <dgm:presLayoutVars>
          <dgm:chMax val="1"/>
          <dgm:bulletEnabled val="1"/>
        </dgm:presLayoutVars>
      </dgm:prSet>
      <dgm:spPr/>
    </dgm:pt>
    <dgm:pt modelId="{B2AD8803-5B27-42F6-AA56-46683C6484E4}" type="pres">
      <dgm:prSet presAssocID="{0C851749-8CAD-4AB2-89B3-B7B0ED458073}" presName="descendantText" presStyleLbl="alignAccFollowNode1" presStyleIdx="0" presStyleCnt="5">
        <dgm:presLayoutVars>
          <dgm:bulletEnabled val="1"/>
        </dgm:presLayoutVars>
      </dgm:prSet>
      <dgm:spPr/>
    </dgm:pt>
    <dgm:pt modelId="{19C23426-FEE0-4582-9431-2BA772B484E4}" type="pres">
      <dgm:prSet presAssocID="{14664B18-AC42-4DA3-A852-35736D2C7315}" presName="sp" presStyleCnt="0"/>
      <dgm:spPr/>
    </dgm:pt>
    <dgm:pt modelId="{9006F4EC-93BA-4510-9BB7-0F3994F25C3E}" type="pres">
      <dgm:prSet presAssocID="{8E7EE185-95BD-4CD1-9430-EC495DEBF04C}" presName="linNode" presStyleCnt="0"/>
      <dgm:spPr/>
    </dgm:pt>
    <dgm:pt modelId="{FD0575F7-88B8-453A-9971-ADA7FC2538B2}" type="pres">
      <dgm:prSet presAssocID="{8E7EE185-95BD-4CD1-9430-EC495DEBF04C}" presName="parentText" presStyleLbl="node1" presStyleIdx="1" presStyleCnt="5">
        <dgm:presLayoutVars>
          <dgm:chMax val="1"/>
          <dgm:bulletEnabled val="1"/>
        </dgm:presLayoutVars>
      </dgm:prSet>
      <dgm:spPr/>
    </dgm:pt>
    <dgm:pt modelId="{E6FE5D93-381A-4CD8-A019-4D9C1989819E}" type="pres">
      <dgm:prSet presAssocID="{8E7EE185-95BD-4CD1-9430-EC495DEBF04C}" presName="descendantText" presStyleLbl="alignAccFollowNode1" presStyleIdx="1" presStyleCnt="5">
        <dgm:presLayoutVars>
          <dgm:bulletEnabled val="1"/>
        </dgm:presLayoutVars>
      </dgm:prSet>
      <dgm:spPr/>
    </dgm:pt>
    <dgm:pt modelId="{D2136F89-5EC9-4278-8625-B6D414AA37B3}" type="pres">
      <dgm:prSet presAssocID="{A64E6997-3A18-4618-AA53-AC4B4D7A6596}" presName="sp" presStyleCnt="0"/>
      <dgm:spPr/>
    </dgm:pt>
    <dgm:pt modelId="{F37ED11B-5E2C-4D15-866D-669C9C44AE26}" type="pres">
      <dgm:prSet presAssocID="{B1E2D21B-7DDB-4F28-A09B-CB2844CDFCC5}" presName="linNode" presStyleCnt="0"/>
      <dgm:spPr/>
    </dgm:pt>
    <dgm:pt modelId="{BD2C1DAB-8816-443B-8E31-F1E846003802}" type="pres">
      <dgm:prSet presAssocID="{B1E2D21B-7DDB-4F28-A09B-CB2844CDFCC5}" presName="parentText" presStyleLbl="node1" presStyleIdx="2" presStyleCnt="5">
        <dgm:presLayoutVars>
          <dgm:chMax val="1"/>
          <dgm:bulletEnabled val="1"/>
        </dgm:presLayoutVars>
      </dgm:prSet>
      <dgm:spPr/>
    </dgm:pt>
    <dgm:pt modelId="{46F213FF-D059-45A7-A416-6375F0BC42A3}" type="pres">
      <dgm:prSet presAssocID="{B1E2D21B-7DDB-4F28-A09B-CB2844CDFCC5}" presName="descendantText" presStyleLbl="alignAccFollowNode1" presStyleIdx="2" presStyleCnt="5">
        <dgm:presLayoutVars>
          <dgm:bulletEnabled val="1"/>
        </dgm:presLayoutVars>
      </dgm:prSet>
      <dgm:spPr/>
    </dgm:pt>
    <dgm:pt modelId="{4AEE31F7-404B-45E3-ABAE-31BFD1C19D00}" type="pres">
      <dgm:prSet presAssocID="{8CD03974-4303-4CA2-98B5-532118F7DFA1}" presName="sp" presStyleCnt="0"/>
      <dgm:spPr/>
    </dgm:pt>
    <dgm:pt modelId="{B5B036E4-EC67-48A2-9A48-31B83CC39FE1}" type="pres">
      <dgm:prSet presAssocID="{F4125857-81A6-4420-9EE1-358FE2639F64}" presName="linNode" presStyleCnt="0"/>
      <dgm:spPr/>
    </dgm:pt>
    <dgm:pt modelId="{69F152B1-409C-4F61-BA86-238F55168429}" type="pres">
      <dgm:prSet presAssocID="{F4125857-81A6-4420-9EE1-358FE2639F64}" presName="parentText" presStyleLbl="node1" presStyleIdx="3" presStyleCnt="5">
        <dgm:presLayoutVars>
          <dgm:chMax val="1"/>
          <dgm:bulletEnabled val="1"/>
        </dgm:presLayoutVars>
      </dgm:prSet>
      <dgm:spPr/>
    </dgm:pt>
    <dgm:pt modelId="{79D75FCD-0CF1-4C63-9164-123848A6646C}" type="pres">
      <dgm:prSet presAssocID="{F4125857-81A6-4420-9EE1-358FE2639F64}" presName="descendantText" presStyleLbl="alignAccFollowNode1" presStyleIdx="3" presStyleCnt="5">
        <dgm:presLayoutVars>
          <dgm:bulletEnabled val="1"/>
        </dgm:presLayoutVars>
      </dgm:prSet>
      <dgm:spPr/>
    </dgm:pt>
    <dgm:pt modelId="{E5B55AD1-0152-4584-B38A-B09A53D0500B}" type="pres">
      <dgm:prSet presAssocID="{67C77160-AF15-48F9-88C3-6DDD37185A4E}" presName="sp" presStyleCnt="0"/>
      <dgm:spPr/>
    </dgm:pt>
    <dgm:pt modelId="{8D6399F6-6B3B-420A-B47D-6218E7ACCA64}" type="pres">
      <dgm:prSet presAssocID="{D2498FAD-47AA-428F-8A87-E3DDA4DCAF68}" presName="linNode" presStyleCnt="0"/>
      <dgm:spPr/>
    </dgm:pt>
    <dgm:pt modelId="{B5499377-0984-4155-8347-26D182BF6675}" type="pres">
      <dgm:prSet presAssocID="{D2498FAD-47AA-428F-8A87-E3DDA4DCAF68}" presName="parentText" presStyleLbl="node1" presStyleIdx="4" presStyleCnt="5">
        <dgm:presLayoutVars>
          <dgm:chMax val="1"/>
          <dgm:bulletEnabled val="1"/>
        </dgm:presLayoutVars>
      </dgm:prSet>
      <dgm:spPr/>
    </dgm:pt>
    <dgm:pt modelId="{9237502B-A9E6-4197-A9EB-1E363CCC1E35}" type="pres">
      <dgm:prSet presAssocID="{D2498FAD-47AA-428F-8A87-E3DDA4DCAF68}" presName="descendantText" presStyleLbl="alignAccFollowNode1" presStyleIdx="4" presStyleCnt="5">
        <dgm:presLayoutVars>
          <dgm:bulletEnabled val="1"/>
        </dgm:presLayoutVars>
      </dgm:prSet>
      <dgm:spPr/>
    </dgm:pt>
  </dgm:ptLst>
  <dgm:cxnLst>
    <dgm:cxn modelId="{D9B1E902-9652-4EE6-811D-ECCAF87008A1}" type="presOf" srcId="{1C24FE2E-D311-4A0C-9661-92C5846D313B}" destId="{E6FE5D93-381A-4CD8-A019-4D9C1989819E}" srcOrd="0" destOrd="0" presId="urn:microsoft.com/office/officeart/2005/8/layout/vList5"/>
    <dgm:cxn modelId="{FA2C2718-8F9B-4119-811D-EEAF14BFB52E}" type="presOf" srcId="{3AA6003B-7045-4D22-B1E1-F2F431E8949A}" destId="{B2AD8803-5B27-42F6-AA56-46683C6484E4}" srcOrd="0" destOrd="0" presId="urn:microsoft.com/office/officeart/2005/8/layout/vList5"/>
    <dgm:cxn modelId="{02773922-085D-4375-9FAF-19331E28CBE6}" srcId="{0C851749-8CAD-4AB2-89B3-B7B0ED458073}" destId="{3AA6003B-7045-4D22-B1E1-F2F431E8949A}" srcOrd="0" destOrd="0" parTransId="{ED389CC0-648B-4374-A8FC-666E090CCD6B}" sibTransId="{8623F6E1-3E71-4060-93C8-C607BD22FCA0}"/>
    <dgm:cxn modelId="{CA411724-786B-417C-8B16-C1E6103D7B17}" type="presOf" srcId="{11CE67F8-8362-4D54-BC75-170EDFA8C083}" destId="{46F213FF-D059-45A7-A416-6375F0BC42A3}" srcOrd="0" destOrd="0" presId="urn:microsoft.com/office/officeart/2005/8/layout/vList5"/>
    <dgm:cxn modelId="{2C413735-C289-4B6B-B72B-E907DCA1950F}" type="presOf" srcId="{EBB8D300-8F58-4397-8073-1FD40DAC8723}" destId="{79D75FCD-0CF1-4C63-9164-123848A6646C}" srcOrd="0" destOrd="0" presId="urn:microsoft.com/office/officeart/2005/8/layout/vList5"/>
    <dgm:cxn modelId="{BF43E93C-5093-4935-A464-FA9B95BC47E3}" srcId="{0D1CC12C-8854-4673-BDCF-479C752B7265}" destId="{F4125857-81A6-4420-9EE1-358FE2639F64}" srcOrd="3" destOrd="0" parTransId="{161F6301-6A91-43E3-88FF-37243E7D58F1}" sibTransId="{67C77160-AF15-48F9-88C3-6DDD37185A4E}"/>
    <dgm:cxn modelId="{256D1443-746B-4A96-BDBE-976E8EB3A708}" type="presOf" srcId="{0D1CC12C-8854-4673-BDCF-479C752B7265}" destId="{30A57326-7AD8-44D1-BA30-630ADD7FA47F}" srcOrd="0" destOrd="0" presId="urn:microsoft.com/office/officeart/2005/8/layout/vList5"/>
    <dgm:cxn modelId="{E15DB664-3F3B-4EC3-8FC9-71377718623E}" srcId="{0D1CC12C-8854-4673-BDCF-479C752B7265}" destId="{0C851749-8CAD-4AB2-89B3-B7B0ED458073}" srcOrd="0" destOrd="0" parTransId="{226595CD-123D-4E22-8CEC-63690648AE33}" sibTransId="{14664B18-AC42-4DA3-A852-35736D2C7315}"/>
    <dgm:cxn modelId="{E3A89A4C-8C38-4BDC-BA15-870DE833FAE4}" type="presOf" srcId="{D2498FAD-47AA-428F-8A87-E3DDA4DCAF68}" destId="{B5499377-0984-4155-8347-26D182BF6675}" srcOrd="0" destOrd="0" presId="urn:microsoft.com/office/officeart/2005/8/layout/vList5"/>
    <dgm:cxn modelId="{7E047571-A4C6-4BE6-9EC1-DA852CD09E42}" srcId="{F4125857-81A6-4420-9EE1-358FE2639F64}" destId="{EBB8D300-8F58-4397-8073-1FD40DAC8723}" srcOrd="0" destOrd="0" parTransId="{9936FF6C-02DD-4244-9484-E826EA5B1973}" sibTransId="{19CC2455-25CE-4B48-B622-EF0A8C780959}"/>
    <dgm:cxn modelId="{CDBE4682-8B67-43B3-858F-10C815D20A2F}" type="presOf" srcId="{616F55E4-20F5-4767-A56C-6EE8DA1EAF60}" destId="{9237502B-A9E6-4197-A9EB-1E363CCC1E35}" srcOrd="0" destOrd="0" presId="urn:microsoft.com/office/officeart/2005/8/layout/vList5"/>
    <dgm:cxn modelId="{78AFC18B-BB51-4966-BCAA-182AC0B801C6}" srcId="{8E7EE185-95BD-4CD1-9430-EC495DEBF04C}" destId="{1C24FE2E-D311-4A0C-9661-92C5846D313B}" srcOrd="0" destOrd="0" parTransId="{2E2744C2-C7B7-49BF-8EBD-8F854D24AA3D}" sibTransId="{8A1CB26C-FBA2-41EB-A02A-95C49EDC3EEE}"/>
    <dgm:cxn modelId="{E524549F-2734-4637-98A8-7045E5246459}" srcId="{0D1CC12C-8854-4673-BDCF-479C752B7265}" destId="{B1E2D21B-7DDB-4F28-A09B-CB2844CDFCC5}" srcOrd="2" destOrd="0" parTransId="{1BC01570-7F21-419C-BDFE-7A28F3D6F64B}" sibTransId="{8CD03974-4303-4CA2-98B5-532118F7DFA1}"/>
    <dgm:cxn modelId="{AE174CA7-691B-4F1C-8BCD-BE48BB982E54}" srcId="{0D1CC12C-8854-4673-BDCF-479C752B7265}" destId="{8E7EE185-95BD-4CD1-9430-EC495DEBF04C}" srcOrd="1" destOrd="0" parTransId="{2F77CADB-417F-44ED-AADD-94CDBED53FE3}" sibTransId="{A64E6997-3A18-4618-AA53-AC4B4D7A6596}"/>
    <dgm:cxn modelId="{FD7047B3-C7D2-430B-AFE8-4F112DE70A1C}" srcId="{0D1CC12C-8854-4673-BDCF-479C752B7265}" destId="{D2498FAD-47AA-428F-8A87-E3DDA4DCAF68}" srcOrd="4" destOrd="0" parTransId="{76A44B55-137D-4C2C-A72B-2B9A5C4C33E0}" sibTransId="{F4D9CE81-A905-4DA9-980E-7EE327CCE762}"/>
    <dgm:cxn modelId="{B43BE6BE-0B8B-41E9-8338-C77F756ED0B0}" type="presOf" srcId="{0C851749-8CAD-4AB2-89B3-B7B0ED458073}" destId="{71F8ACD2-A3BB-44E2-ABBB-6042A9888814}" srcOrd="0" destOrd="0" presId="urn:microsoft.com/office/officeart/2005/8/layout/vList5"/>
    <dgm:cxn modelId="{3571E9C3-698C-42C0-9666-25C5A209089D}" srcId="{D2498FAD-47AA-428F-8A87-E3DDA4DCAF68}" destId="{616F55E4-20F5-4767-A56C-6EE8DA1EAF60}" srcOrd="0" destOrd="0" parTransId="{525EB4AD-AB13-464B-8131-2E4CC7AF541D}" sibTransId="{A24A4A7C-5CC8-427A-BC61-8C61E6F8D795}"/>
    <dgm:cxn modelId="{99670FC5-9232-420A-8D96-95870A06AA52}" srcId="{B1E2D21B-7DDB-4F28-A09B-CB2844CDFCC5}" destId="{11CE67F8-8362-4D54-BC75-170EDFA8C083}" srcOrd="0" destOrd="0" parTransId="{1856A902-72E9-4303-A3A8-A0E9C9E04388}" sibTransId="{88C8D2A5-B200-4345-8746-460E6124C443}"/>
    <dgm:cxn modelId="{A52D0AEC-07B5-475E-9375-F24A844D7CE4}" type="presOf" srcId="{B1E2D21B-7DDB-4F28-A09B-CB2844CDFCC5}" destId="{BD2C1DAB-8816-443B-8E31-F1E846003802}" srcOrd="0" destOrd="0" presId="urn:microsoft.com/office/officeart/2005/8/layout/vList5"/>
    <dgm:cxn modelId="{F504C6F9-0BAC-41DF-9108-F5E8F082E0DA}" type="presOf" srcId="{8E7EE185-95BD-4CD1-9430-EC495DEBF04C}" destId="{FD0575F7-88B8-453A-9971-ADA7FC2538B2}" srcOrd="0" destOrd="0" presId="urn:microsoft.com/office/officeart/2005/8/layout/vList5"/>
    <dgm:cxn modelId="{B26FBDFE-667F-4421-9E20-8E735AA6A6EB}" type="presOf" srcId="{F4125857-81A6-4420-9EE1-358FE2639F64}" destId="{69F152B1-409C-4F61-BA86-238F55168429}" srcOrd="0" destOrd="0" presId="urn:microsoft.com/office/officeart/2005/8/layout/vList5"/>
    <dgm:cxn modelId="{D0B7DDC9-3B58-4C9F-B8F9-A32FEEB464B8}" type="presParOf" srcId="{30A57326-7AD8-44D1-BA30-630ADD7FA47F}" destId="{8C95EF24-3822-424A-BFBA-4BC66C3B7B7A}" srcOrd="0" destOrd="0" presId="urn:microsoft.com/office/officeart/2005/8/layout/vList5"/>
    <dgm:cxn modelId="{3616F728-FBC8-47CB-82AA-D3B80D5FC836}" type="presParOf" srcId="{8C95EF24-3822-424A-BFBA-4BC66C3B7B7A}" destId="{71F8ACD2-A3BB-44E2-ABBB-6042A9888814}" srcOrd="0" destOrd="0" presId="urn:microsoft.com/office/officeart/2005/8/layout/vList5"/>
    <dgm:cxn modelId="{6603008F-B426-4222-BAA6-DB3B3A96E5B6}" type="presParOf" srcId="{8C95EF24-3822-424A-BFBA-4BC66C3B7B7A}" destId="{B2AD8803-5B27-42F6-AA56-46683C6484E4}" srcOrd="1" destOrd="0" presId="urn:microsoft.com/office/officeart/2005/8/layout/vList5"/>
    <dgm:cxn modelId="{E668D646-5A53-4706-A61D-C0BFB3F1C4B6}" type="presParOf" srcId="{30A57326-7AD8-44D1-BA30-630ADD7FA47F}" destId="{19C23426-FEE0-4582-9431-2BA772B484E4}" srcOrd="1" destOrd="0" presId="urn:microsoft.com/office/officeart/2005/8/layout/vList5"/>
    <dgm:cxn modelId="{079D4596-676A-41C8-89E0-B0B8E231213D}" type="presParOf" srcId="{30A57326-7AD8-44D1-BA30-630ADD7FA47F}" destId="{9006F4EC-93BA-4510-9BB7-0F3994F25C3E}" srcOrd="2" destOrd="0" presId="urn:microsoft.com/office/officeart/2005/8/layout/vList5"/>
    <dgm:cxn modelId="{EA99DBD7-5527-4A07-9439-2DAF8FC85531}" type="presParOf" srcId="{9006F4EC-93BA-4510-9BB7-0F3994F25C3E}" destId="{FD0575F7-88B8-453A-9971-ADA7FC2538B2}" srcOrd="0" destOrd="0" presId="urn:microsoft.com/office/officeart/2005/8/layout/vList5"/>
    <dgm:cxn modelId="{ED9FF3CE-73EE-4958-8A20-FF6468609B21}" type="presParOf" srcId="{9006F4EC-93BA-4510-9BB7-0F3994F25C3E}" destId="{E6FE5D93-381A-4CD8-A019-4D9C1989819E}" srcOrd="1" destOrd="0" presId="urn:microsoft.com/office/officeart/2005/8/layout/vList5"/>
    <dgm:cxn modelId="{C9BD20DA-3AAE-46D4-8B4B-10CD2269B4A8}" type="presParOf" srcId="{30A57326-7AD8-44D1-BA30-630ADD7FA47F}" destId="{D2136F89-5EC9-4278-8625-B6D414AA37B3}" srcOrd="3" destOrd="0" presId="urn:microsoft.com/office/officeart/2005/8/layout/vList5"/>
    <dgm:cxn modelId="{BA6F06E9-60F8-4F55-9FF6-65051FC477DC}" type="presParOf" srcId="{30A57326-7AD8-44D1-BA30-630ADD7FA47F}" destId="{F37ED11B-5E2C-4D15-866D-669C9C44AE26}" srcOrd="4" destOrd="0" presId="urn:microsoft.com/office/officeart/2005/8/layout/vList5"/>
    <dgm:cxn modelId="{20486C80-EA5B-4311-9817-FAFDE824F4DD}" type="presParOf" srcId="{F37ED11B-5E2C-4D15-866D-669C9C44AE26}" destId="{BD2C1DAB-8816-443B-8E31-F1E846003802}" srcOrd="0" destOrd="0" presId="urn:microsoft.com/office/officeart/2005/8/layout/vList5"/>
    <dgm:cxn modelId="{C782AD24-CFB7-419E-81CF-127E291E72A5}" type="presParOf" srcId="{F37ED11B-5E2C-4D15-866D-669C9C44AE26}" destId="{46F213FF-D059-45A7-A416-6375F0BC42A3}" srcOrd="1" destOrd="0" presId="urn:microsoft.com/office/officeart/2005/8/layout/vList5"/>
    <dgm:cxn modelId="{E025B251-E5E2-4288-B679-5C0EA4A5731B}" type="presParOf" srcId="{30A57326-7AD8-44D1-BA30-630ADD7FA47F}" destId="{4AEE31F7-404B-45E3-ABAE-31BFD1C19D00}" srcOrd="5" destOrd="0" presId="urn:microsoft.com/office/officeart/2005/8/layout/vList5"/>
    <dgm:cxn modelId="{4408DD17-FA0E-4B4A-86F7-9CF42FF79C9C}" type="presParOf" srcId="{30A57326-7AD8-44D1-BA30-630ADD7FA47F}" destId="{B5B036E4-EC67-48A2-9A48-31B83CC39FE1}" srcOrd="6" destOrd="0" presId="urn:microsoft.com/office/officeart/2005/8/layout/vList5"/>
    <dgm:cxn modelId="{A6BA3261-923E-42F2-B7CD-ACA8B876EB0E}" type="presParOf" srcId="{B5B036E4-EC67-48A2-9A48-31B83CC39FE1}" destId="{69F152B1-409C-4F61-BA86-238F55168429}" srcOrd="0" destOrd="0" presId="urn:microsoft.com/office/officeart/2005/8/layout/vList5"/>
    <dgm:cxn modelId="{D657464D-F018-4BD5-B958-F8E110C7903F}" type="presParOf" srcId="{B5B036E4-EC67-48A2-9A48-31B83CC39FE1}" destId="{79D75FCD-0CF1-4C63-9164-123848A6646C}" srcOrd="1" destOrd="0" presId="urn:microsoft.com/office/officeart/2005/8/layout/vList5"/>
    <dgm:cxn modelId="{A7DB4E4F-A326-449B-8EAD-296AD3DA9B32}" type="presParOf" srcId="{30A57326-7AD8-44D1-BA30-630ADD7FA47F}" destId="{E5B55AD1-0152-4584-B38A-B09A53D0500B}" srcOrd="7" destOrd="0" presId="urn:microsoft.com/office/officeart/2005/8/layout/vList5"/>
    <dgm:cxn modelId="{7D0988CF-8983-44AF-9BC0-DF8C486A8DF2}" type="presParOf" srcId="{30A57326-7AD8-44D1-BA30-630ADD7FA47F}" destId="{8D6399F6-6B3B-420A-B47D-6218E7ACCA64}" srcOrd="8" destOrd="0" presId="urn:microsoft.com/office/officeart/2005/8/layout/vList5"/>
    <dgm:cxn modelId="{2FF3E092-EEAE-41C5-8775-2C2CA371319A}" type="presParOf" srcId="{8D6399F6-6B3B-420A-B47D-6218E7ACCA64}" destId="{B5499377-0984-4155-8347-26D182BF6675}" srcOrd="0" destOrd="0" presId="urn:microsoft.com/office/officeart/2005/8/layout/vList5"/>
    <dgm:cxn modelId="{0FD99FF8-615E-4D2E-8912-D5E0866DFFFF}" type="presParOf" srcId="{8D6399F6-6B3B-420A-B47D-6218E7ACCA64}" destId="{9237502B-A9E6-4197-A9EB-1E363CCC1E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A11702-0AC8-43A8-92BC-942BB67A5E6E}" type="doc">
      <dgm:prSet loTypeId="urn:microsoft.com/office/officeart/2018/2/layout/IconVerticalSolidList" loCatId="icon" qsTypeId="urn:microsoft.com/office/officeart/2005/8/quickstyle/simple5" qsCatId="simple" csTypeId="urn:microsoft.com/office/officeart/2005/8/colors/accent1_2" csCatId="accent1" phldr="1"/>
      <dgm:spPr/>
      <dgm:t>
        <a:bodyPr/>
        <a:lstStyle/>
        <a:p>
          <a:endParaRPr lang="en-US"/>
        </a:p>
      </dgm:t>
    </dgm:pt>
    <dgm:pt modelId="{51603DC1-631F-4E5D-BB49-182578DCB657}">
      <dgm:prSet custT="1"/>
      <dgm:spPr/>
      <dgm:t>
        <a:bodyPr/>
        <a:lstStyle/>
        <a:p>
          <a:pPr>
            <a:lnSpc>
              <a:spcPct val="100000"/>
            </a:lnSpc>
          </a:pPr>
          <a:r>
            <a:rPr lang="en-US" sz="2400"/>
            <a:t>Wages</a:t>
          </a:r>
          <a:endParaRPr lang="en-US" sz="2200"/>
        </a:p>
      </dgm:t>
    </dgm:pt>
    <dgm:pt modelId="{1052041F-143C-4278-A753-0C786BA3EEB4}" type="parTrans" cxnId="{07611F55-D031-4C2A-B1CA-03CF78016174}">
      <dgm:prSet/>
      <dgm:spPr/>
      <dgm:t>
        <a:bodyPr/>
        <a:lstStyle/>
        <a:p>
          <a:endParaRPr lang="en-US"/>
        </a:p>
      </dgm:t>
    </dgm:pt>
    <dgm:pt modelId="{E7F3E650-02A6-4136-A692-670EC1842994}" type="sibTrans" cxnId="{07611F55-D031-4C2A-B1CA-03CF78016174}">
      <dgm:prSet/>
      <dgm:spPr/>
      <dgm:t>
        <a:bodyPr/>
        <a:lstStyle/>
        <a:p>
          <a:endParaRPr lang="en-US"/>
        </a:p>
      </dgm:t>
    </dgm:pt>
    <dgm:pt modelId="{07B58FB2-6AE0-4F9D-8180-F600B93C1C71}">
      <dgm:prSet custT="1"/>
      <dgm:spPr/>
      <dgm:t>
        <a:bodyPr/>
        <a:lstStyle/>
        <a:p>
          <a:pPr>
            <a:lnSpc>
              <a:spcPct val="100000"/>
            </a:lnSpc>
          </a:pPr>
          <a:r>
            <a:rPr lang="en-US" sz="1800"/>
            <a:t>Performing qualified research</a:t>
          </a:r>
        </a:p>
      </dgm:t>
    </dgm:pt>
    <dgm:pt modelId="{22C6C317-1675-46EE-B873-33FB1BA4178F}" type="parTrans" cxnId="{344CE68C-C127-4B82-97BD-EB805641AC29}">
      <dgm:prSet/>
      <dgm:spPr/>
      <dgm:t>
        <a:bodyPr/>
        <a:lstStyle/>
        <a:p>
          <a:endParaRPr lang="en-US"/>
        </a:p>
      </dgm:t>
    </dgm:pt>
    <dgm:pt modelId="{52A5145F-C924-456A-B7D5-E96D0F6A5DF5}" type="sibTrans" cxnId="{344CE68C-C127-4B82-97BD-EB805641AC29}">
      <dgm:prSet/>
      <dgm:spPr/>
      <dgm:t>
        <a:bodyPr/>
        <a:lstStyle/>
        <a:p>
          <a:endParaRPr lang="en-US"/>
        </a:p>
      </dgm:t>
    </dgm:pt>
    <dgm:pt modelId="{9476E6DD-9810-43AB-BC8D-78C726835C96}">
      <dgm:prSet custT="1"/>
      <dgm:spPr/>
      <dgm:t>
        <a:bodyPr/>
        <a:lstStyle/>
        <a:p>
          <a:pPr>
            <a:lnSpc>
              <a:spcPct val="100000"/>
            </a:lnSpc>
          </a:pPr>
          <a:r>
            <a:rPr lang="en-US" sz="1800"/>
            <a:t>Directly supervising qualified research</a:t>
          </a:r>
        </a:p>
      </dgm:t>
    </dgm:pt>
    <dgm:pt modelId="{CB0ECEFA-5C6D-4838-ABDF-2A6A06B7CB3C}" type="parTrans" cxnId="{9628B203-B81A-4D2D-AD0F-BADEB3D5FDD3}">
      <dgm:prSet/>
      <dgm:spPr/>
      <dgm:t>
        <a:bodyPr/>
        <a:lstStyle/>
        <a:p>
          <a:endParaRPr lang="en-US"/>
        </a:p>
      </dgm:t>
    </dgm:pt>
    <dgm:pt modelId="{79AFB061-2E10-423C-BEFD-AE003640E9B2}" type="sibTrans" cxnId="{9628B203-B81A-4D2D-AD0F-BADEB3D5FDD3}">
      <dgm:prSet/>
      <dgm:spPr/>
      <dgm:t>
        <a:bodyPr/>
        <a:lstStyle/>
        <a:p>
          <a:endParaRPr lang="en-US"/>
        </a:p>
      </dgm:t>
    </dgm:pt>
    <dgm:pt modelId="{21F48EF0-1693-4874-84EE-6B7239C9B857}">
      <dgm:prSet custT="1"/>
      <dgm:spPr/>
      <dgm:t>
        <a:bodyPr/>
        <a:lstStyle/>
        <a:p>
          <a:pPr>
            <a:lnSpc>
              <a:spcPct val="100000"/>
            </a:lnSpc>
          </a:pPr>
          <a:r>
            <a:rPr lang="en-US" sz="1800"/>
            <a:t>Directly supporting qualified research</a:t>
          </a:r>
        </a:p>
      </dgm:t>
    </dgm:pt>
    <dgm:pt modelId="{8A82B9BE-19EE-42BF-AEEA-0800F82D795A}" type="parTrans" cxnId="{587257CB-0E9B-422A-AAA3-43A8FA55A388}">
      <dgm:prSet/>
      <dgm:spPr/>
      <dgm:t>
        <a:bodyPr/>
        <a:lstStyle/>
        <a:p>
          <a:endParaRPr lang="en-US"/>
        </a:p>
      </dgm:t>
    </dgm:pt>
    <dgm:pt modelId="{874B73D9-FBB7-429E-944E-8A4F00185393}" type="sibTrans" cxnId="{587257CB-0E9B-422A-AAA3-43A8FA55A388}">
      <dgm:prSet/>
      <dgm:spPr/>
      <dgm:t>
        <a:bodyPr/>
        <a:lstStyle/>
        <a:p>
          <a:endParaRPr lang="en-US"/>
        </a:p>
      </dgm:t>
    </dgm:pt>
    <dgm:pt modelId="{C8D5856B-5904-4872-B439-7DCCFF2838B0}">
      <dgm:prSet/>
      <dgm:spPr/>
      <dgm:t>
        <a:bodyPr/>
        <a:lstStyle/>
        <a:p>
          <a:pPr>
            <a:lnSpc>
              <a:spcPct val="100000"/>
            </a:lnSpc>
          </a:pPr>
          <a:r>
            <a:rPr lang="en-US"/>
            <a:t>Supplies</a:t>
          </a:r>
        </a:p>
      </dgm:t>
    </dgm:pt>
    <dgm:pt modelId="{BA352E98-B50D-4C3C-BEA9-A3FD48DDF8EE}" type="parTrans" cxnId="{D4EF1606-925D-43DD-BB3E-76BF02054DFF}">
      <dgm:prSet/>
      <dgm:spPr/>
      <dgm:t>
        <a:bodyPr/>
        <a:lstStyle/>
        <a:p>
          <a:endParaRPr lang="en-US"/>
        </a:p>
      </dgm:t>
    </dgm:pt>
    <dgm:pt modelId="{F286E7D6-35A7-432B-AB4E-97A45285CDA4}" type="sibTrans" cxnId="{D4EF1606-925D-43DD-BB3E-76BF02054DFF}">
      <dgm:prSet/>
      <dgm:spPr/>
      <dgm:t>
        <a:bodyPr/>
        <a:lstStyle/>
        <a:p>
          <a:endParaRPr lang="en-US"/>
        </a:p>
      </dgm:t>
    </dgm:pt>
    <dgm:pt modelId="{E8456D15-51D2-48ED-BF70-72662A1823D9}">
      <dgm:prSet/>
      <dgm:spPr/>
      <dgm:t>
        <a:bodyPr/>
        <a:lstStyle/>
        <a:p>
          <a:pPr>
            <a:lnSpc>
              <a:spcPct val="100000"/>
            </a:lnSpc>
          </a:pPr>
          <a:r>
            <a:rPr lang="en-US"/>
            <a:t>Prototype costs, tooling costs, raw materials and supplies used in the conduct of research</a:t>
          </a:r>
        </a:p>
      </dgm:t>
    </dgm:pt>
    <dgm:pt modelId="{23749B26-4412-44FA-855A-177D05F0C619}" type="parTrans" cxnId="{9C63AC54-D545-45DB-ADF2-EF0CDE2CA959}">
      <dgm:prSet/>
      <dgm:spPr/>
      <dgm:t>
        <a:bodyPr/>
        <a:lstStyle/>
        <a:p>
          <a:endParaRPr lang="en-US"/>
        </a:p>
      </dgm:t>
    </dgm:pt>
    <dgm:pt modelId="{36F2C3E6-EE3C-49BB-973D-D6C7D1157908}" type="sibTrans" cxnId="{9C63AC54-D545-45DB-ADF2-EF0CDE2CA959}">
      <dgm:prSet/>
      <dgm:spPr/>
      <dgm:t>
        <a:bodyPr/>
        <a:lstStyle/>
        <a:p>
          <a:endParaRPr lang="en-US"/>
        </a:p>
      </dgm:t>
    </dgm:pt>
    <dgm:pt modelId="{9E40929B-7559-4972-A721-C5CC024C23F6}">
      <dgm:prSet/>
      <dgm:spPr/>
      <dgm:t>
        <a:bodyPr/>
        <a:lstStyle/>
        <a:p>
          <a:pPr>
            <a:lnSpc>
              <a:spcPct val="100000"/>
            </a:lnSpc>
          </a:pPr>
          <a:r>
            <a:rPr lang="en-US"/>
            <a:t>Contract research</a:t>
          </a:r>
        </a:p>
      </dgm:t>
    </dgm:pt>
    <dgm:pt modelId="{499290F8-4954-4E8B-BB35-D5D0DE21A15E}" type="parTrans" cxnId="{013ADDD8-86C9-42D7-AA0B-3F895D351247}">
      <dgm:prSet/>
      <dgm:spPr/>
      <dgm:t>
        <a:bodyPr/>
        <a:lstStyle/>
        <a:p>
          <a:endParaRPr lang="en-US"/>
        </a:p>
      </dgm:t>
    </dgm:pt>
    <dgm:pt modelId="{05D397E8-E7C0-4788-9920-AB0F4F99CB6E}" type="sibTrans" cxnId="{013ADDD8-86C9-42D7-AA0B-3F895D351247}">
      <dgm:prSet/>
      <dgm:spPr/>
      <dgm:t>
        <a:bodyPr/>
        <a:lstStyle/>
        <a:p>
          <a:endParaRPr lang="en-US"/>
        </a:p>
      </dgm:t>
    </dgm:pt>
    <dgm:pt modelId="{A9F360A5-5DDA-494F-A870-97AFDC37FD97}">
      <dgm:prSet/>
      <dgm:spPr/>
      <dgm:t>
        <a:bodyPr/>
        <a:lstStyle/>
        <a:p>
          <a:pPr>
            <a:lnSpc>
              <a:spcPct val="100000"/>
            </a:lnSpc>
          </a:pPr>
          <a:r>
            <a:rPr lang="en-US"/>
            <a:t>Qualified services performed by a third party</a:t>
          </a:r>
        </a:p>
      </dgm:t>
    </dgm:pt>
    <dgm:pt modelId="{6AA39C37-9C49-41E4-992E-846904A41800}" type="parTrans" cxnId="{072F3965-C313-40A3-A08A-59181D01126D}">
      <dgm:prSet/>
      <dgm:spPr/>
      <dgm:t>
        <a:bodyPr/>
        <a:lstStyle/>
        <a:p>
          <a:endParaRPr lang="en-US"/>
        </a:p>
      </dgm:t>
    </dgm:pt>
    <dgm:pt modelId="{891E9B95-D8CD-4D6F-AE9F-951487416822}" type="sibTrans" cxnId="{072F3965-C313-40A3-A08A-59181D01126D}">
      <dgm:prSet/>
      <dgm:spPr/>
      <dgm:t>
        <a:bodyPr/>
        <a:lstStyle/>
        <a:p>
          <a:endParaRPr lang="en-US"/>
        </a:p>
      </dgm:t>
    </dgm:pt>
    <dgm:pt modelId="{3B6110AC-20FA-4103-A186-C59C00001A61}">
      <dgm:prSet/>
      <dgm:spPr/>
      <dgm:t>
        <a:bodyPr/>
        <a:lstStyle/>
        <a:p>
          <a:pPr>
            <a:lnSpc>
              <a:spcPct val="100000"/>
            </a:lnSpc>
          </a:pPr>
          <a:r>
            <a:rPr lang="en-US"/>
            <a:t>Rental or lease of computers / cloud computing costs</a:t>
          </a:r>
        </a:p>
      </dgm:t>
    </dgm:pt>
    <dgm:pt modelId="{6251289A-5FA1-44F9-B6FC-F506219CB01E}" type="parTrans" cxnId="{99D9CA47-FFCF-4C58-9EC1-8804DCA97292}">
      <dgm:prSet/>
      <dgm:spPr/>
      <dgm:t>
        <a:bodyPr/>
        <a:lstStyle/>
        <a:p>
          <a:endParaRPr lang="en-US"/>
        </a:p>
      </dgm:t>
    </dgm:pt>
    <dgm:pt modelId="{4B2850F0-B945-4D84-8CD8-C96E673A1F6B}" type="sibTrans" cxnId="{99D9CA47-FFCF-4C58-9EC1-8804DCA97292}">
      <dgm:prSet/>
      <dgm:spPr/>
      <dgm:t>
        <a:bodyPr/>
        <a:lstStyle/>
        <a:p>
          <a:endParaRPr lang="en-US"/>
        </a:p>
      </dgm:t>
    </dgm:pt>
    <dgm:pt modelId="{D099EBEA-F53E-4F08-929F-E6C0C5F12F7B}">
      <dgm:prSet/>
      <dgm:spPr/>
      <dgm:t>
        <a:bodyPr/>
        <a:lstStyle/>
        <a:p>
          <a:pPr>
            <a:lnSpc>
              <a:spcPct val="100000"/>
            </a:lnSpc>
          </a:pPr>
          <a:r>
            <a:rPr lang="en-US"/>
            <a:t>Software development or testing environments hosted in the cloud</a:t>
          </a:r>
        </a:p>
      </dgm:t>
    </dgm:pt>
    <dgm:pt modelId="{B541B007-8DA2-42E1-96A5-585E56EE844D}" type="parTrans" cxnId="{7424CA0F-6B56-4116-8053-91536B98BA27}">
      <dgm:prSet/>
      <dgm:spPr/>
      <dgm:t>
        <a:bodyPr/>
        <a:lstStyle/>
        <a:p>
          <a:endParaRPr lang="en-US"/>
        </a:p>
      </dgm:t>
    </dgm:pt>
    <dgm:pt modelId="{7F3F1FCF-41D9-4D49-B1CB-D669E9C73CC4}" type="sibTrans" cxnId="{7424CA0F-6B56-4116-8053-91536B98BA27}">
      <dgm:prSet/>
      <dgm:spPr/>
      <dgm:t>
        <a:bodyPr/>
        <a:lstStyle/>
        <a:p>
          <a:endParaRPr lang="en-US"/>
        </a:p>
      </dgm:t>
    </dgm:pt>
    <dgm:pt modelId="{9CCB0CAB-4F14-4528-8DF9-39984B44DB25}" type="pres">
      <dgm:prSet presAssocID="{59A11702-0AC8-43A8-92BC-942BB67A5E6E}" presName="root" presStyleCnt="0">
        <dgm:presLayoutVars>
          <dgm:dir/>
          <dgm:resizeHandles val="exact"/>
        </dgm:presLayoutVars>
      </dgm:prSet>
      <dgm:spPr/>
    </dgm:pt>
    <dgm:pt modelId="{EB2D0E6D-5590-49C0-8F2C-1EB8090B0E17}" type="pres">
      <dgm:prSet presAssocID="{51603DC1-631F-4E5D-BB49-182578DCB657}" presName="compNode" presStyleCnt="0"/>
      <dgm:spPr/>
    </dgm:pt>
    <dgm:pt modelId="{6D605EF1-6529-44F6-AED1-2E19FAEF80A5}" type="pres">
      <dgm:prSet presAssocID="{51603DC1-631F-4E5D-BB49-182578DCB657}" presName="bgRect" presStyleLbl="bgShp" presStyleIdx="0" presStyleCnt="4"/>
      <dgm:spPr/>
    </dgm:pt>
    <dgm:pt modelId="{54319A3E-007D-4878-88E4-2BDBB4814341}" type="pres">
      <dgm:prSet presAssocID="{51603DC1-631F-4E5D-BB49-182578DCB65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D4BE74FF-D7FC-4243-B6DD-6DEE64BEEBC7}" type="pres">
      <dgm:prSet presAssocID="{51603DC1-631F-4E5D-BB49-182578DCB657}" presName="spaceRect" presStyleCnt="0"/>
      <dgm:spPr/>
    </dgm:pt>
    <dgm:pt modelId="{2AFE93AF-8BB1-4929-9777-190EED274BE8}" type="pres">
      <dgm:prSet presAssocID="{51603DC1-631F-4E5D-BB49-182578DCB657}" presName="parTx" presStyleLbl="revTx" presStyleIdx="0" presStyleCnt="8">
        <dgm:presLayoutVars>
          <dgm:chMax val="0"/>
          <dgm:chPref val="0"/>
        </dgm:presLayoutVars>
      </dgm:prSet>
      <dgm:spPr/>
    </dgm:pt>
    <dgm:pt modelId="{A6EAD57D-E1CA-40FC-B0B1-A16257BCFB7B}" type="pres">
      <dgm:prSet presAssocID="{51603DC1-631F-4E5D-BB49-182578DCB657}" presName="desTx" presStyleLbl="revTx" presStyleIdx="1" presStyleCnt="8" custScaleX="116815">
        <dgm:presLayoutVars/>
      </dgm:prSet>
      <dgm:spPr/>
    </dgm:pt>
    <dgm:pt modelId="{6D7F9BEF-6F4A-4C9E-9AE6-EB9209053BDC}" type="pres">
      <dgm:prSet presAssocID="{E7F3E650-02A6-4136-A692-670EC1842994}" presName="sibTrans" presStyleCnt="0"/>
      <dgm:spPr/>
    </dgm:pt>
    <dgm:pt modelId="{39D18E70-7ACA-4F71-A00B-31B611687568}" type="pres">
      <dgm:prSet presAssocID="{C8D5856B-5904-4872-B439-7DCCFF2838B0}" presName="compNode" presStyleCnt="0"/>
      <dgm:spPr/>
    </dgm:pt>
    <dgm:pt modelId="{5BD79B96-3F57-44AE-B0D0-63FF2AC5F04C}" type="pres">
      <dgm:prSet presAssocID="{C8D5856B-5904-4872-B439-7DCCFF2838B0}" presName="bgRect" presStyleLbl="bgShp" presStyleIdx="1" presStyleCnt="4" custLinFactNeighborX="-5825" custLinFactNeighborY="4611"/>
      <dgm:spPr/>
    </dgm:pt>
    <dgm:pt modelId="{21CF5B13-CF0D-43E9-9BD7-8C3A15C38EBF}" type="pres">
      <dgm:prSet presAssocID="{C8D5856B-5904-4872-B439-7DCCFF2838B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ols"/>
        </a:ext>
      </dgm:extLst>
    </dgm:pt>
    <dgm:pt modelId="{ABCA5D46-656A-4C68-A863-3D4476A33538}" type="pres">
      <dgm:prSet presAssocID="{C8D5856B-5904-4872-B439-7DCCFF2838B0}" presName="spaceRect" presStyleCnt="0"/>
      <dgm:spPr/>
    </dgm:pt>
    <dgm:pt modelId="{8CE09D3B-EFCB-4B64-BBA8-A02E32F94AA4}" type="pres">
      <dgm:prSet presAssocID="{C8D5856B-5904-4872-B439-7DCCFF2838B0}" presName="parTx" presStyleLbl="revTx" presStyleIdx="2" presStyleCnt="8">
        <dgm:presLayoutVars>
          <dgm:chMax val="0"/>
          <dgm:chPref val="0"/>
        </dgm:presLayoutVars>
      </dgm:prSet>
      <dgm:spPr/>
    </dgm:pt>
    <dgm:pt modelId="{D4D688C0-06C8-4F4D-8F9C-14A15C3673D6}" type="pres">
      <dgm:prSet presAssocID="{C8D5856B-5904-4872-B439-7DCCFF2838B0}" presName="desTx" presStyleLbl="revTx" presStyleIdx="3" presStyleCnt="8" custScaleX="104020" custLinFactNeighborX="-8278" custLinFactNeighborY="4693">
        <dgm:presLayoutVars/>
      </dgm:prSet>
      <dgm:spPr/>
    </dgm:pt>
    <dgm:pt modelId="{7D031EE6-4B9D-4C73-B339-22A598D7DC74}" type="pres">
      <dgm:prSet presAssocID="{F286E7D6-35A7-432B-AB4E-97A45285CDA4}" presName="sibTrans" presStyleCnt="0"/>
      <dgm:spPr/>
    </dgm:pt>
    <dgm:pt modelId="{73A8AC4D-D94E-4B14-80F2-45648158BFBC}" type="pres">
      <dgm:prSet presAssocID="{9E40929B-7559-4972-A721-C5CC024C23F6}" presName="compNode" presStyleCnt="0"/>
      <dgm:spPr/>
    </dgm:pt>
    <dgm:pt modelId="{51549030-6878-4431-A268-76F5846E865C}" type="pres">
      <dgm:prSet presAssocID="{9E40929B-7559-4972-A721-C5CC024C23F6}" presName="bgRect" presStyleLbl="bgShp" presStyleIdx="2" presStyleCnt="4"/>
      <dgm:spPr/>
    </dgm:pt>
    <dgm:pt modelId="{A9B05656-E8A7-4765-A5D5-C0A5F6C35EB9}" type="pres">
      <dgm:prSet presAssocID="{9E40929B-7559-4972-A721-C5CC024C23F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icroscope outline"/>
        </a:ext>
      </dgm:extLst>
    </dgm:pt>
    <dgm:pt modelId="{C03998C9-A492-4102-86F3-1E0F7E6785AD}" type="pres">
      <dgm:prSet presAssocID="{9E40929B-7559-4972-A721-C5CC024C23F6}" presName="spaceRect" presStyleCnt="0"/>
      <dgm:spPr/>
    </dgm:pt>
    <dgm:pt modelId="{A7DCCCFF-1AE3-430C-95DE-19C927541CCA}" type="pres">
      <dgm:prSet presAssocID="{9E40929B-7559-4972-A721-C5CC024C23F6}" presName="parTx" presStyleLbl="revTx" presStyleIdx="4" presStyleCnt="8">
        <dgm:presLayoutVars>
          <dgm:chMax val="0"/>
          <dgm:chPref val="0"/>
        </dgm:presLayoutVars>
      </dgm:prSet>
      <dgm:spPr/>
    </dgm:pt>
    <dgm:pt modelId="{197BAAA5-CEE3-441F-9FA3-C9CB12A5F6B4}" type="pres">
      <dgm:prSet presAssocID="{9E40929B-7559-4972-A721-C5CC024C23F6}" presName="desTx" presStyleLbl="revTx" presStyleIdx="5" presStyleCnt="8" custLinFactNeighborX="-9991" custLinFactNeighborY="-939">
        <dgm:presLayoutVars/>
      </dgm:prSet>
      <dgm:spPr/>
    </dgm:pt>
    <dgm:pt modelId="{A8408FE9-3490-4D0A-AD2E-4CC1D663B918}" type="pres">
      <dgm:prSet presAssocID="{05D397E8-E7C0-4788-9920-AB0F4F99CB6E}" presName="sibTrans" presStyleCnt="0"/>
      <dgm:spPr/>
    </dgm:pt>
    <dgm:pt modelId="{0D844C70-623E-4331-BDB0-893FB939D6CF}" type="pres">
      <dgm:prSet presAssocID="{3B6110AC-20FA-4103-A186-C59C00001A61}" presName="compNode" presStyleCnt="0"/>
      <dgm:spPr/>
    </dgm:pt>
    <dgm:pt modelId="{5E17CC03-34D8-4A0B-84C5-8C984A465AAA}" type="pres">
      <dgm:prSet presAssocID="{3B6110AC-20FA-4103-A186-C59C00001A61}" presName="bgRect" presStyleLbl="bgShp" presStyleIdx="3" presStyleCnt="4" custLinFactNeighborX="-1782" custLinFactNeighborY="-1877"/>
      <dgm:spPr/>
    </dgm:pt>
    <dgm:pt modelId="{A7CD888F-3EA4-41C6-A618-8877692153AC}" type="pres">
      <dgm:prSet presAssocID="{3B6110AC-20FA-4103-A186-C59C00001A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oud Computing"/>
        </a:ext>
      </dgm:extLst>
    </dgm:pt>
    <dgm:pt modelId="{EF09853C-633C-4BAC-B0FE-5900F8460931}" type="pres">
      <dgm:prSet presAssocID="{3B6110AC-20FA-4103-A186-C59C00001A61}" presName="spaceRect" presStyleCnt="0"/>
      <dgm:spPr/>
    </dgm:pt>
    <dgm:pt modelId="{8B4A557F-B341-4910-90B7-7C180EF97923}" type="pres">
      <dgm:prSet presAssocID="{3B6110AC-20FA-4103-A186-C59C00001A61}" presName="parTx" presStyleLbl="revTx" presStyleIdx="6" presStyleCnt="8">
        <dgm:presLayoutVars>
          <dgm:chMax val="0"/>
          <dgm:chPref val="0"/>
        </dgm:presLayoutVars>
      </dgm:prSet>
      <dgm:spPr/>
    </dgm:pt>
    <dgm:pt modelId="{EC6E27B5-4890-4468-AA90-CA0E23A8642F}" type="pres">
      <dgm:prSet presAssocID="{3B6110AC-20FA-4103-A186-C59C00001A61}" presName="desTx" presStyleLbl="revTx" presStyleIdx="7" presStyleCnt="8" custLinFactNeighborX="-5881" custLinFactNeighborY="-911">
        <dgm:presLayoutVars/>
      </dgm:prSet>
      <dgm:spPr/>
    </dgm:pt>
  </dgm:ptLst>
  <dgm:cxnLst>
    <dgm:cxn modelId="{9628B203-B81A-4D2D-AD0F-BADEB3D5FDD3}" srcId="{51603DC1-631F-4E5D-BB49-182578DCB657}" destId="{9476E6DD-9810-43AB-BC8D-78C726835C96}" srcOrd="1" destOrd="0" parTransId="{CB0ECEFA-5C6D-4838-ABDF-2A6A06B7CB3C}" sibTransId="{79AFB061-2E10-423C-BEFD-AE003640E9B2}"/>
    <dgm:cxn modelId="{D4EF1606-925D-43DD-BB3E-76BF02054DFF}" srcId="{59A11702-0AC8-43A8-92BC-942BB67A5E6E}" destId="{C8D5856B-5904-4872-B439-7DCCFF2838B0}" srcOrd="1" destOrd="0" parTransId="{BA352E98-B50D-4C3C-BEA9-A3FD48DDF8EE}" sibTransId="{F286E7D6-35A7-432B-AB4E-97A45285CDA4}"/>
    <dgm:cxn modelId="{F5538C08-FC13-4C4D-BFC8-0C4523E2D0DA}" type="presOf" srcId="{9E40929B-7559-4972-A721-C5CC024C23F6}" destId="{A7DCCCFF-1AE3-430C-95DE-19C927541CCA}" srcOrd="0" destOrd="0" presId="urn:microsoft.com/office/officeart/2018/2/layout/IconVerticalSolidList"/>
    <dgm:cxn modelId="{7424CA0F-6B56-4116-8053-91536B98BA27}" srcId="{3B6110AC-20FA-4103-A186-C59C00001A61}" destId="{D099EBEA-F53E-4F08-929F-E6C0C5F12F7B}" srcOrd="0" destOrd="0" parTransId="{B541B007-8DA2-42E1-96A5-585E56EE844D}" sibTransId="{7F3F1FCF-41D9-4D49-B1CB-D669E9C73CC4}"/>
    <dgm:cxn modelId="{9012D41A-936C-43AD-9CF2-482B5E45C3FB}" type="presOf" srcId="{59A11702-0AC8-43A8-92BC-942BB67A5E6E}" destId="{9CCB0CAB-4F14-4528-8DF9-39984B44DB25}" srcOrd="0" destOrd="0" presId="urn:microsoft.com/office/officeart/2018/2/layout/IconVerticalSolidList"/>
    <dgm:cxn modelId="{36345B2B-C31B-4F0B-9280-97D74DAAD250}" type="presOf" srcId="{E8456D15-51D2-48ED-BF70-72662A1823D9}" destId="{D4D688C0-06C8-4F4D-8F9C-14A15C3673D6}" srcOrd="0" destOrd="0" presId="urn:microsoft.com/office/officeart/2018/2/layout/IconVerticalSolidList"/>
    <dgm:cxn modelId="{072F3965-C313-40A3-A08A-59181D01126D}" srcId="{9E40929B-7559-4972-A721-C5CC024C23F6}" destId="{A9F360A5-5DDA-494F-A870-97AFDC37FD97}" srcOrd="0" destOrd="0" parTransId="{6AA39C37-9C49-41E4-992E-846904A41800}" sibTransId="{891E9B95-D8CD-4D6F-AE9F-951487416822}"/>
    <dgm:cxn modelId="{99D9CA47-FFCF-4C58-9EC1-8804DCA97292}" srcId="{59A11702-0AC8-43A8-92BC-942BB67A5E6E}" destId="{3B6110AC-20FA-4103-A186-C59C00001A61}" srcOrd="3" destOrd="0" parTransId="{6251289A-5FA1-44F9-B6FC-F506219CB01E}" sibTransId="{4B2850F0-B945-4D84-8CD8-C96E673A1F6B}"/>
    <dgm:cxn modelId="{3DD45548-9ED7-49D0-B6CB-81162B0165A9}" type="presOf" srcId="{C8D5856B-5904-4872-B439-7DCCFF2838B0}" destId="{8CE09D3B-EFCB-4B64-BBA8-A02E32F94AA4}" srcOrd="0" destOrd="0" presId="urn:microsoft.com/office/officeart/2018/2/layout/IconVerticalSolidList"/>
    <dgm:cxn modelId="{810A254E-7267-4D7B-B9C8-18DC6F847488}" type="presOf" srcId="{3B6110AC-20FA-4103-A186-C59C00001A61}" destId="{8B4A557F-B341-4910-90B7-7C180EF97923}" srcOrd="0" destOrd="0" presId="urn:microsoft.com/office/officeart/2018/2/layout/IconVerticalSolidList"/>
    <dgm:cxn modelId="{9C63AC54-D545-45DB-ADF2-EF0CDE2CA959}" srcId="{C8D5856B-5904-4872-B439-7DCCFF2838B0}" destId="{E8456D15-51D2-48ED-BF70-72662A1823D9}" srcOrd="0" destOrd="0" parTransId="{23749B26-4412-44FA-855A-177D05F0C619}" sibTransId="{36F2C3E6-EE3C-49BB-973D-D6C7D1157908}"/>
    <dgm:cxn modelId="{07611F55-D031-4C2A-B1CA-03CF78016174}" srcId="{59A11702-0AC8-43A8-92BC-942BB67A5E6E}" destId="{51603DC1-631F-4E5D-BB49-182578DCB657}" srcOrd="0" destOrd="0" parTransId="{1052041F-143C-4278-A753-0C786BA3EEB4}" sibTransId="{E7F3E650-02A6-4136-A692-670EC1842994}"/>
    <dgm:cxn modelId="{344CE68C-C127-4B82-97BD-EB805641AC29}" srcId="{51603DC1-631F-4E5D-BB49-182578DCB657}" destId="{07B58FB2-6AE0-4F9D-8180-F600B93C1C71}" srcOrd="0" destOrd="0" parTransId="{22C6C317-1675-46EE-B873-33FB1BA4178F}" sibTransId="{52A5145F-C924-456A-B7D5-E96D0F6A5DF5}"/>
    <dgm:cxn modelId="{3CC66D9B-F76B-41F9-949D-F2297A88C54B}" type="presOf" srcId="{07B58FB2-6AE0-4F9D-8180-F600B93C1C71}" destId="{A6EAD57D-E1CA-40FC-B0B1-A16257BCFB7B}" srcOrd="0" destOrd="0" presId="urn:microsoft.com/office/officeart/2018/2/layout/IconVerticalSolidList"/>
    <dgm:cxn modelId="{11E038C1-42E9-4A75-8DDD-EA547BEB2521}" type="presOf" srcId="{D099EBEA-F53E-4F08-929F-E6C0C5F12F7B}" destId="{EC6E27B5-4890-4468-AA90-CA0E23A8642F}" srcOrd="0" destOrd="0" presId="urn:microsoft.com/office/officeart/2018/2/layout/IconVerticalSolidList"/>
    <dgm:cxn modelId="{587257CB-0E9B-422A-AAA3-43A8FA55A388}" srcId="{51603DC1-631F-4E5D-BB49-182578DCB657}" destId="{21F48EF0-1693-4874-84EE-6B7239C9B857}" srcOrd="2" destOrd="0" parTransId="{8A82B9BE-19EE-42BF-AEEA-0800F82D795A}" sibTransId="{874B73D9-FBB7-429E-944E-8A4F00185393}"/>
    <dgm:cxn modelId="{047030D2-D774-44B0-99F4-591B5A6C1B78}" type="presOf" srcId="{51603DC1-631F-4E5D-BB49-182578DCB657}" destId="{2AFE93AF-8BB1-4929-9777-190EED274BE8}" srcOrd="0" destOrd="0" presId="urn:microsoft.com/office/officeart/2018/2/layout/IconVerticalSolidList"/>
    <dgm:cxn modelId="{253532D6-31B8-4F28-A596-21903775FA2A}" type="presOf" srcId="{A9F360A5-5DDA-494F-A870-97AFDC37FD97}" destId="{197BAAA5-CEE3-441F-9FA3-C9CB12A5F6B4}" srcOrd="0" destOrd="0" presId="urn:microsoft.com/office/officeart/2018/2/layout/IconVerticalSolidList"/>
    <dgm:cxn modelId="{013ADDD8-86C9-42D7-AA0B-3F895D351247}" srcId="{59A11702-0AC8-43A8-92BC-942BB67A5E6E}" destId="{9E40929B-7559-4972-A721-C5CC024C23F6}" srcOrd="2" destOrd="0" parTransId="{499290F8-4954-4E8B-BB35-D5D0DE21A15E}" sibTransId="{05D397E8-E7C0-4788-9920-AB0F4F99CB6E}"/>
    <dgm:cxn modelId="{A3E84BDC-8248-4049-AA95-3CBA7FDCAAB3}" type="presOf" srcId="{21F48EF0-1693-4874-84EE-6B7239C9B857}" destId="{A6EAD57D-E1CA-40FC-B0B1-A16257BCFB7B}" srcOrd="0" destOrd="2" presId="urn:microsoft.com/office/officeart/2018/2/layout/IconVerticalSolidList"/>
    <dgm:cxn modelId="{B5883CFB-82F6-45EE-B040-42E86EB93DDC}" type="presOf" srcId="{9476E6DD-9810-43AB-BC8D-78C726835C96}" destId="{A6EAD57D-E1CA-40FC-B0B1-A16257BCFB7B}" srcOrd="0" destOrd="1" presId="urn:microsoft.com/office/officeart/2018/2/layout/IconVerticalSolidList"/>
    <dgm:cxn modelId="{127350B0-3D20-4995-A347-BC4FC716DE64}" type="presParOf" srcId="{9CCB0CAB-4F14-4528-8DF9-39984B44DB25}" destId="{EB2D0E6D-5590-49C0-8F2C-1EB8090B0E17}" srcOrd="0" destOrd="0" presId="urn:microsoft.com/office/officeart/2018/2/layout/IconVerticalSolidList"/>
    <dgm:cxn modelId="{E66F2DAD-E8D4-4701-91F9-6CC06EAE0DF9}" type="presParOf" srcId="{EB2D0E6D-5590-49C0-8F2C-1EB8090B0E17}" destId="{6D605EF1-6529-44F6-AED1-2E19FAEF80A5}" srcOrd="0" destOrd="0" presId="urn:microsoft.com/office/officeart/2018/2/layout/IconVerticalSolidList"/>
    <dgm:cxn modelId="{8A70EB92-D577-43D5-9A46-E86D1BBC3B9C}" type="presParOf" srcId="{EB2D0E6D-5590-49C0-8F2C-1EB8090B0E17}" destId="{54319A3E-007D-4878-88E4-2BDBB4814341}" srcOrd="1" destOrd="0" presId="urn:microsoft.com/office/officeart/2018/2/layout/IconVerticalSolidList"/>
    <dgm:cxn modelId="{83711BB8-31DA-4792-8040-94848E702972}" type="presParOf" srcId="{EB2D0E6D-5590-49C0-8F2C-1EB8090B0E17}" destId="{D4BE74FF-D7FC-4243-B6DD-6DEE64BEEBC7}" srcOrd="2" destOrd="0" presId="urn:microsoft.com/office/officeart/2018/2/layout/IconVerticalSolidList"/>
    <dgm:cxn modelId="{76D4CCEB-D263-40EA-A77F-68DCAFDFE3B9}" type="presParOf" srcId="{EB2D0E6D-5590-49C0-8F2C-1EB8090B0E17}" destId="{2AFE93AF-8BB1-4929-9777-190EED274BE8}" srcOrd="3" destOrd="0" presId="urn:microsoft.com/office/officeart/2018/2/layout/IconVerticalSolidList"/>
    <dgm:cxn modelId="{B791F5E7-AB40-4127-BE26-1C26E3A9A34D}" type="presParOf" srcId="{EB2D0E6D-5590-49C0-8F2C-1EB8090B0E17}" destId="{A6EAD57D-E1CA-40FC-B0B1-A16257BCFB7B}" srcOrd="4" destOrd="0" presId="urn:microsoft.com/office/officeart/2018/2/layout/IconVerticalSolidList"/>
    <dgm:cxn modelId="{1CFC09B7-83E8-44C5-A39C-123736481BC0}" type="presParOf" srcId="{9CCB0CAB-4F14-4528-8DF9-39984B44DB25}" destId="{6D7F9BEF-6F4A-4C9E-9AE6-EB9209053BDC}" srcOrd="1" destOrd="0" presId="urn:microsoft.com/office/officeart/2018/2/layout/IconVerticalSolidList"/>
    <dgm:cxn modelId="{B020686E-A16E-4BCB-A42A-F91D03DCB4C0}" type="presParOf" srcId="{9CCB0CAB-4F14-4528-8DF9-39984B44DB25}" destId="{39D18E70-7ACA-4F71-A00B-31B611687568}" srcOrd="2" destOrd="0" presId="urn:microsoft.com/office/officeart/2018/2/layout/IconVerticalSolidList"/>
    <dgm:cxn modelId="{C7CC69C1-32A0-4EFC-88D2-EB3BB35040AD}" type="presParOf" srcId="{39D18E70-7ACA-4F71-A00B-31B611687568}" destId="{5BD79B96-3F57-44AE-B0D0-63FF2AC5F04C}" srcOrd="0" destOrd="0" presId="urn:microsoft.com/office/officeart/2018/2/layout/IconVerticalSolidList"/>
    <dgm:cxn modelId="{341E6DA3-727A-4FA2-AFF9-6B519CE8A2B1}" type="presParOf" srcId="{39D18E70-7ACA-4F71-A00B-31B611687568}" destId="{21CF5B13-CF0D-43E9-9BD7-8C3A15C38EBF}" srcOrd="1" destOrd="0" presId="urn:microsoft.com/office/officeart/2018/2/layout/IconVerticalSolidList"/>
    <dgm:cxn modelId="{E8502D29-58BF-4603-AF12-D419FA59FD1A}" type="presParOf" srcId="{39D18E70-7ACA-4F71-A00B-31B611687568}" destId="{ABCA5D46-656A-4C68-A863-3D4476A33538}" srcOrd="2" destOrd="0" presId="urn:microsoft.com/office/officeart/2018/2/layout/IconVerticalSolidList"/>
    <dgm:cxn modelId="{988DC88D-0AF6-49AC-88F8-25F8C70F12DB}" type="presParOf" srcId="{39D18E70-7ACA-4F71-A00B-31B611687568}" destId="{8CE09D3B-EFCB-4B64-BBA8-A02E32F94AA4}" srcOrd="3" destOrd="0" presId="urn:microsoft.com/office/officeart/2018/2/layout/IconVerticalSolidList"/>
    <dgm:cxn modelId="{33338749-B27D-43D2-804D-8871EFD9B153}" type="presParOf" srcId="{39D18E70-7ACA-4F71-A00B-31B611687568}" destId="{D4D688C0-06C8-4F4D-8F9C-14A15C3673D6}" srcOrd="4" destOrd="0" presId="urn:microsoft.com/office/officeart/2018/2/layout/IconVerticalSolidList"/>
    <dgm:cxn modelId="{2B6E11AA-E179-4CCD-ACF6-07DAFE6F9A2B}" type="presParOf" srcId="{9CCB0CAB-4F14-4528-8DF9-39984B44DB25}" destId="{7D031EE6-4B9D-4C73-B339-22A598D7DC74}" srcOrd="3" destOrd="0" presId="urn:microsoft.com/office/officeart/2018/2/layout/IconVerticalSolidList"/>
    <dgm:cxn modelId="{D92621DB-45E8-4893-B579-CB716E3658D8}" type="presParOf" srcId="{9CCB0CAB-4F14-4528-8DF9-39984B44DB25}" destId="{73A8AC4D-D94E-4B14-80F2-45648158BFBC}" srcOrd="4" destOrd="0" presId="urn:microsoft.com/office/officeart/2018/2/layout/IconVerticalSolidList"/>
    <dgm:cxn modelId="{8202C908-7D5D-4CFC-8AF5-94C8D2E78893}" type="presParOf" srcId="{73A8AC4D-D94E-4B14-80F2-45648158BFBC}" destId="{51549030-6878-4431-A268-76F5846E865C}" srcOrd="0" destOrd="0" presId="urn:microsoft.com/office/officeart/2018/2/layout/IconVerticalSolidList"/>
    <dgm:cxn modelId="{0E66C9B3-CF45-4A07-B065-DC3A4C52C611}" type="presParOf" srcId="{73A8AC4D-D94E-4B14-80F2-45648158BFBC}" destId="{A9B05656-E8A7-4765-A5D5-C0A5F6C35EB9}" srcOrd="1" destOrd="0" presId="urn:microsoft.com/office/officeart/2018/2/layout/IconVerticalSolidList"/>
    <dgm:cxn modelId="{E6354DAE-B0CF-4B5C-8F47-DDA6E0AF2C9F}" type="presParOf" srcId="{73A8AC4D-D94E-4B14-80F2-45648158BFBC}" destId="{C03998C9-A492-4102-86F3-1E0F7E6785AD}" srcOrd="2" destOrd="0" presId="urn:microsoft.com/office/officeart/2018/2/layout/IconVerticalSolidList"/>
    <dgm:cxn modelId="{4143178B-2A5C-4F79-B95A-D56AECFB5091}" type="presParOf" srcId="{73A8AC4D-D94E-4B14-80F2-45648158BFBC}" destId="{A7DCCCFF-1AE3-430C-95DE-19C927541CCA}" srcOrd="3" destOrd="0" presId="urn:microsoft.com/office/officeart/2018/2/layout/IconVerticalSolidList"/>
    <dgm:cxn modelId="{7249DD88-C880-4C6D-80A9-16B7B15B6E31}" type="presParOf" srcId="{73A8AC4D-D94E-4B14-80F2-45648158BFBC}" destId="{197BAAA5-CEE3-441F-9FA3-C9CB12A5F6B4}" srcOrd="4" destOrd="0" presId="urn:microsoft.com/office/officeart/2018/2/layout/IconVerticalSolidList"/>
    <dgm:cxn modelId="{33A3320C-62EA-4BD5-B2A3-4B0207A3B9A2}" type="presParOf" srcId="{9CCB0CAB-4F14-4528-8DF9-39984B44DB25}" destId="{A8408FE9-3490-4D0A-AD2E-4CC1D663B918}" srcOrd="5" destOrd="0" presId="urn:microsoft.com/office/officeart/2018/2/layout/IconVerticalSolidList"/>
    <dgm:cxn modelId="{1C7EB3B2-CAE3-45D7-A05F-035E48E561D1}" type="presParOf" srcId="{9CCB0CAB-4F14-4528-8DF9-39984B44DB25}" destId="{0D844C70-623E-4331-BDB0-893FB939D6CF}" srcOrd="6" destOrd="0" presId="urn:microsoft.com/office/officeart/2018/2/layout/IconVerticalSolidList"/>
    <dgm:cxn modelId="{527566FE-334B-43BC-A961-0D4A03B19BF7}" type="presParOf" srcId="{0D844C70-623E-4331-BDB0-893FB939D6CF}" destId="{5E17CC03-34D8-4A0B-84C5-8C984A465AAA}" srcOrd="0" destOrd="0" presId="urn:microsoft.com/office/officeart/2018/2/layout/IconVerticalSolidList"/>
    <dgm:cxn modelId="{971F5FB2-5F3D-463C-A682-83379F4A02E8}" type="presParOf" srcId="{0D844C70-623E-4331-BDB0-893FB939D6CF}" destId="{A7CD888F-3EA4-41C6-A618-8877692153AC}" srcOrd="1" destOrd="0" presId="urn:microsoft.com/office/officeart/2018/2/layout/IconVerticalSolidList"/>
    <dgm:cxn modelId="{0E3C7462-77B1-4450-AFA4-316593097647}" type="presParOf" srcId="{0D844C70-623E-4331-BDB0-893FB939D6CF}" destId="{EF09853C-633C-4BAC-B0FE-5900F8460931}" srcOrd="2" destOrd="0" presId="urn:microsoft.com/office/officeart/2018/2/layout/IconVerticalSolidList"/>
    <dgm:cxn modelId="{B1B0BB24-0F8E-4705-BD55-9D9AFA987201}" type="presParOf" srcId="{0D844C70-623E-4331-BDB0-893FB939D6CF}" destId="{8B4A557F-B341-4910-90B7-7C180EF97923}" srcOrd="3" destOrd="0" presId="urn:microsoft.com/office/officeart/2018/2/layout/IconVerticalSolidList"/>
    <dgm:cxn modelId="{939104A6-7E18-4F17-A258-9F836B15E93D}" type="presParOf" srcId="{0D844C70-623E-4331-BDB0-893FB939D6CF}" destId="{EC6E27B5-4890-4468-AA90-CA0E23A8642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0724F2-E5AC-4194-AD2F-9E9D1A49C33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8D64F3-E87A-4FC5-B9BB-9DE1FE15FF50}">
      <dgm:prSet/>
      <dgm:spPr/>
      <dgm:t>
        <a:bodyPr/>
        <a:lstStyle/>
        <a:p>
          <a:pPr>
            <a:lnSpc>
              <a:spcPct val="100000"/>
            </a:lnSpc>
          </a:pPr>
          <a:r>
            <a:rPr lang="en-US">
              <a:latin typeface="Candara" panose="020E0502030303020204" pitchFamily="34" charset="0"/>
            </a:rPr>
            <a:t>The </a:t>
          </a:r>
          <a:r>
            <a:rPr lang="en-US" err="1">
              <a:latin typeface="Candara" panose="020E0502030303020204" pitchFamily="34" charset="0"/>
            </a:rPr>
            <a:t>OBBB</a:t>
          </a:r>
          <a:r>
            <a:rPr lang="en-US">
              <a:latin typeface="Candara" panose="020E0502030303020204" pitchFamily="34" charset="0"/>
            </a:rPr>
            <a:t> increased the 1099 reporting threshold to $2,000 starting in 2026 (indexed for inflation)</a:t>
          </a:r>
        </a:p>
      </dgm:t>
    </dgm:pt>
    <dgm:pt modelId="{44B00DF1-FF07-472A-A50B-4A979EA40E62}" type="parTrans" cxnId="{4FC117B6-5A44-4DF3-B34E-F4DC2CFE3AC0}">
      <dgm:prSet/>
      <dgm:spPr/>
      <dgm:t>
        <a:bodyPr/>
        <a:lstStyle/>
        <a:p>
          <a:endParaRPr lang="en-US">
            <a:latin typeface="Candara" panose="020E0502030303020204" pitchFamily="34" charset="0"/>
          </a:endParaRPr>
        </a:p>
      </dgm:t>
    </dgm:pt>
    <dgm:pt modelId="{3BE5D2AB-E3D5-4932-BD3E-6EDE904B4F7A}" type="sibTrans" cxnId="{4FC117B6-5A44-4DF3-B34E-F4DC2CFE3AC0}">
      <dgm:prSet/>
      <dgm:spPr/>
      <dgm:t>
        <a:bodyPr/>
        <a:lstStyle/>
        <a:p>
          <a:endParaRPr lang="en-US">
            <a:latin typeface="Candara" panose="020E0502030303020204" pitchFamily="34" charset="0"/>
          </a:endParaRPr>
        </a:p>
      </dgm:t>
    </dgm:pt>
    <dgm:pt modelId="{C0162FC5-2C9A-4ADC-9FA9-ED448DCCB43A}">
      <dgm:prSet/>
      <dgm:spPr/>
      <dgm:t>
        <a:bodyPr/>
        <a:lstStyle/>
        <a:p>
          <a:pPr>
            <a:lnSpc>
              <a:spcPct val="100000"/>
            </a:lnSpc>
          </a:pPr>
          <a:r>
            <a:rPr lang="en-US">
              <a:latin typeface="Candara" panose="020E0502030303020204" pitchFamily="34" charset="0"/>
            </a:rPr>
            <a:t>1099 reporting threshold still $600 for 2025</a:t>
          </a:r>
        </a:p>
      </dgm:t>
    </dgm:pt>
    <dgm:pt modelId="{23F18CEE-2851-4FDB-BC56-3C8BC529291D}" type="parTrans" cxnId="{EE97D2F7-6448-4F40-8BCA-EFF3B65C5956}">
      <dgm:prSet/>
      <dgm:spPr/>
      <dgm:t>
        <a:bodyPr/>
        <a:lstStyle/>
        <a:p>
          <a:endParaRPr lang="en-US">
            <a:latin typeface="Candara" panose="020E0502030303020204" pitchFamily="34" charset="0"/>
          </a:endParaRPr>
        </a:p>
      </dgm:t>
    </dgm:pt>
    <dgm:pt modelId="{AD3782C9-DF6E-40F0-934C-E6ADAF5D9FA1}" type="sibTrans" cxnId="{EE97D2F7-6448-4F40-8BCA-EFF3B65C5956}">
      <dgm:prSet/>
      <dgm:spPr/>
      <dgm:t>
        <a:bodyPr/>
        <a:lstStyle/>
        <a:p>
          <a:endParaRPr lang="en-US">
            <a:latin typeface="Candara" panose="020E0502030303020204" pitchFamily="34" charset="0"/>
          </a:endParaRPr>
        </a:p>
      </dgm:t>
    </dgm:pt>
    <dgm:pt modelId="{5820DEAD-8501-4A6A-871F-05506DA5E58E}">
      <dgm:prSet/>
      <dgm:spPr/>
      <dgm:t>
        <a:bodyPr/>
        <a:lstStyle/>
        <a:p>
          <a:pPr>
            <a:lnSpc>
              <a:spcPct val="100000"/>
            </a:lnSpc>
          </a:pPr>
          <a:r>
            <a:rPr lang="en-US">
              <a:latin typeface="Candara" panose="020E0502030303020204" pitchFamily="34" charset="0"/>
            </a:rPr>
            <a:t>Reminder – All information returns (W-2s, 1099s, 1095s, 8300, etc.) are now required to be e-filed.  Required if at least 10 information returns. </a:t>
          </a:r>
        </a:p>
      </dgm:t>
    </dgm:pt>
    <dgm:pt modelId="{06129170-283D-419B-8D1E-98912D8321B8}" type="parTrans" cxnId="{1A7C5129-72BB-4C26-B06C-F69926E1FA49}">
      <dgm:prSet/>
      <dgm:spPr/>
      <dgm:t>
        <a:bodyPr/>
        <a:lstStyle/>
        <a:p>
          <a:endParaRPr lang="en-US">
            <a:latin typeface="Candara" panose="020E0502030303020204" pitchFamily="34" charset="0"/>
          </a:endParaRPr>
        </a:p>
      </dgm:t>
    </dgm:pt>
    <dgm:pt modelId="{3393A3BE-B6BA-40CE-801F-D1589AD0CB8A}" type="sibTrans" cxnId="{1A7C5129-72BB-4C26-B06C-F69926E1FA49}">
      <dgm:prSet/>
      <dgm:spPr/>
      <dgm:t>
        <a:bodyPr/>
        <a:lstStyle/>
        <a:p>
          <a:endParaRPr lang="en-US">
            <a:latin typeface="Candara" panose="020E0502030303020204" pitchFamily="34" charset="0"/>
          </a:endParaRPr>
        </a:p>
      </dgm:t>
    </dgm:pt>
    <dgm:pt modelId="{043919E4-960E-4117-B3C1-C497DE34CBA2}" type="pres">
      <dgm:prSet presAssocID="{080724F2-E5AC-4194-AD2F-9E9D1A49C33D}" presName="root" presStyleCnt="0">
        <dgm:presLayoutVars>
          <dgm:dir/>
          <dgm:resizeHandles val="exact"/>
        </dgm:presLayoutVars>
      </dgm:prSet>
      <dgm:spPr/>
    </dgm:pt>
    <dgm:pt modelId="{5901DFD6-16C8-4094-AEF5-60ED3959CFCD}" type="pres">
      <dgm:prSet presAssocID="{9B8D64F3-E87A-4FC5-B9BB-9DE1FE15FF50}" presName="compNode" presStyleCnt="0"/>
      <dgm:spPr/>
    </dgm:pt>
    <dgm:pt modelId="{3D87BD90-36A4-4127-8D24-26D097CC306A}" type="pres">
      <dgm:prSet presAssocID="{9B8D64F3-E87A-4FC5-B9BB-9DE1FE15FF50}" presName="bgRect" presStyleLbl="bgShp" presStyleIdx="0" presStyleCnt="3"/>
      <dgm:spPr>
        <a:solidFill>
          <a:schemeClr val="accent5">
            <a:lumMod val="20000"/>
            <a:lumOff val="80000"/>
          </a:schemeClr>
        </a:solidFill>
      </dgm:spPr>
    </dgm:pt>
    <dgm:pt modelId="{28D17F78-2859-4B00-BF91-BA3A01A8520F}" type="pres">
      <dgm:prSet presAssocID="{9B8D64F3-E87A-4FC5-B9BB-9DE1FE15FF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8F6010EE-E356-4528-8EB5-B197D168E879}" type="pres">
      <dgm:prSet presAssocID="{9B8D64F3-E87A-4FC5-B9BB-9DE1FE15FF50}" presName="spaceRect" presStyleCnt="0"/>
      <dgm:spPr/>
    </dgm:pt>
    <dgm:pt modelId="{299CA802-8298-45F0-A277-14745889D8F4}" type="pres">
      <dgm:prSet presAssocID="{9B8D64F3-E87A-4FC5-B9BB-9DE1FE15FF50}" presName="parTx" presStyleLbl="revTx" presStyleIdx="0" presStyleCnt="3">
        <dgm:presLayoutVars>
          <dgm:chMax val="0"/>
          <dgm:chPref val="0"/>
        </dgm:presLayoutVars>
      </dgm:prSet>
      <dgm:spPr/>
    </dgm:pt>
    <dgm:pt modelId="{4DEC9003-68D6-4FC7-A172-DD49644336D2}" type="pres">
      <dgm:prSet presAssocID="{3BE5D2AB-E3D5-4932-BD3E-6EDE904B4F7A}" presName="sibTrans" presStyleCnt="0"/>
      <dgm:spPr/>
    </dgm:pt>
    <dgm:pt modelId="{92A9E485-6FC4-4180-8A79-D57FE31A6AB9}" type="pres">
      <dgm:prSet presAssocID="{C0162FC5-2C9A-4ADC-9FA9-ED448DCCB43A}" presName="compNode" presStyleCnt="0"/>
      <dgm:spPr/>
    </dgm:pt>
    <dgm:pt modelId="{CE3F5167-5275-4E98-AE9E-13D1ED377CBF}" type="pres">
      <dgm:prSet presAssocID="{C0162FC5-2C9A-4ADC-9FA9-ED448DCCB43A}" presName="bgRect" presStyleLbl="bgShp" presStyleIdx="1" presStyleCnt="3"/>
      <dgm:spPr>
        <a:solidFill>
          <a:schemeClr val="accent5">
            <a:lumMod val="20000"/>
            <a:lumOff val="80000"/>
          </a:schemeClr>
        </a:solidFill>
      </dgm:spPr>
    </dgm:pt>
    <dgm:pt modelId="{8CB105DD-E24E-45DB-AC3E-99D4B700E074}" type="pres">
      <dgm:prSet presAssocID="{C0162FC5-2C9A-4ADC-9FA9-ED448DCCB4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E1C767C8-A917-40E0-A00F-5CE458C0CC9A}" type="pres">
      <dgm:prSet presAssocID="{C0162FC5-2C9A-4ADC-9FA9-ED448DCCB43A}" presName="spaceRect" presStyleCnt="0"/>
      <dgm:spPr/>
    </dgm:pt>
    <dgm:pt modelId="{CA241F53-9571-498A-8018-D990E290D71C}" type="pres">
      <dgm:prSet presAssocID="{C0162FC5-2C9A-4ADC-9FA9-ED448DCCB43A}" presName="parTx" presStyleLbl="revTx" presStyleIdx="1" presStyleCnt="3">
        <dgm:presLayoutVars>
          <dgm:chMax val="0"/>
          <dgm:chPref val="0"/>
        </dgm:presLayoutVars>
      </dgm:prSet>
      <dgm:spPr/>
    </dgm:pt>
    <dgm:pt modelId="{168DA0E9-DA3A-494B-9DAB-63674A80E717}" type="pres">
      <dgm:prSet presAssocID="{AD3782C9-DF6E-40F0-934C-E6ADAF5D9FA1}" presName="sibTrans" presStyleCnt="0"/>
      <dgm:spPr/>
    </dgm:pt>
    <dgm:pt modelId="{458FDEE8-09CF-4126-BBD4-A6FC9A90845A}" type="pres">
      <dgm:prSet presAssocID="{5820DEAD-8501-4A6A-871F-05506DA5E58E}" presName="compNode" presStyleCnt="0"/>
      <dgm:spPr/>
    </dgm:pt>
    <dgm:pt modelId="{E61F690A-CA1E-422B-8E82-E8050DF94F25}" type="pres">
      <dgm:prSet presAssocID="{5820DEAD-8501-4A6A-871F-05506DA5E58E}" presName="bgRect" presStyleLbl="bgShp" presStyleIdx="2" presStyleCnt="3"/>
      <dgm:spPr>
        <a:solidFill>
          <a:schemeClr val="accent5">
            <a:lumMod val="20000"/>
            <a:lumOff val="80000"/>
          </a:schemeClr>
        </a:solidFill>
      </dgm:spPr>
    </dgm:pt>
    <dgm:pt modelId="{19B93D6C-4438-4DC9-931E-C0DB65C02F35}" type="pres">
      <dgm:prSet presAssocID="{5820DEAD-8501-4A6A-871F-05506DA5E5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ll"/>
        </a:ext>
      </dgm:extLst>
    </dgm:pt>
    <dgm:pt modelId="{D99F5468-473C-4F94-ADDD-4B1DAD70A44B}" type="pres">
      <dgm:prSet presAssocID="{5820DEAD-8501-4A6A-871F-05506DA5E58E}" presName="spaceRect" presStyleCnt="0"/>
      <dgm:spPr/>
    </dgm:pt>
    <dgm:pt modelId="{79546784-E0BC-493C-8305-13606FD68FC0}" type="pres">
      <dgm:prSet presAssocID="{5820DEAD-8501-4A6A-871F-05506DA5E58E}" presName="parTx" presStyleLbl="revTx" presStyleIdx="2" presStyleCnt="3">
        <dgm:presLayoutVars>
          <dgm:chMax val="0"/>
          <dgm:chPref val="0"/>
        </dgm:presLayoutVars>
      </dgm:prSet>
      <dgm:spPr/>
    </dgm:pt>
  </dgm:ptLst>
  <dgm:cxnLst>
    <dgm:cxn modelId="{C54E191A-864E-4D87-9265-CAA411911E34}" type="presOf" srcId="{9B8D64F3-E87A-4FC5-B9BB-9DE1FE15FF50}" destId="{299CA802-8298-45F0-A277-14745889D8F4}" srcOrd="0" destOrd="0" presId="urn:microsoft.com/office/officeart/2018/2/layout/IconVerticalSolidList"/>
    <dgm:cxn modelId="{1A7C5129-72BB-4C26-B06C-F69926E1FA49}" srcId="{080724F2-E5AC-4194-AD2F-9E9D1A49C33D}" destId="{5820DEAD-8501-4A6A-871F-05506DA5E58E}" srcOrd="2" destOrd="0" parTransId="{06129170-283D-419B-8D1E-98912D8321B8}" sibTransId="{3393A3BE-B6BA-40CE-801F-D1589AD0CB8A}"/>
    <dgm:cxn modelId="{41593E65-B8ED-4BBE-B6C1-EF78F7BB4D4A}" type="presOf" srcId="{C0162FC5-2C9A-4ADC-9FA9-ED448DCCB43A}" destId="{CA241F53-9571-498A-8018-D990E290D71C}" srcOrd="0" destOrd="0" presId="urn:microsoft.com/office/officeart/2018/2/layout/IconVerticalSolidList"/>
    <dgm:cxn modelId="{AF10154E-F75A-4637-B95F-5F75BCAC3B50}" type="presOf" srcId="{080724F2-E5AC-4194-AD2F-9E9D1A49C33D}" destId="{043919E4-960E-4117-B3C1-C497DE34CBA2}" srcOrd="0" destOrd="0" presId="urn:microsoft.com/office/officeart/2018/2/layout/IconVerticalSolidList"/>
    <dgm:cxn modelId="{4FC117B6-5A44-4DF3-B34E-F4DC2CFE3AC0}" srcId="{080724F2-E5AC-4194-AD2F-9E9D1A49C33D}" destId="{9B8D64F3-E87A-4FC5-B9BB-9DE1FE15FF50}" srcOrd="0" destOrd="0" parTransId="{44B00DF1-FF07-472A-A50B-4A979EA40E62}" sibTransId="{3BE5D2AB-E3D5-4932-BD3E-6EDE904B4F7A}"/>
    <dgm:cxn modelId="{8F4E4DD3-77D5-40C0-9A04-152DAC04CD2C}" type="presOf" srcId="{5820DEAD-8501-4A6A-871F-05506DA5E58E}" destId="{79546784-E0BC-493C-8305-13606FD68FC0}" srcOrd="0" destOrd="0" presId="urn:microsoft.com/office/officeart/2018/2/layout/IconVerticalSolidList"/>
    <dgm:cxn modelId="{EE97D2F7-6448-4F40-8BCA-EFF3B65C5956}" srcId="{080724F2-E5AC-4194-AD2F-9E9D1A49C33D}" destId="{C0162FC5-2C9A-4ADC-9FA9-ED448DCCB43A}" srcOrd="1" destOrd="0" parTransId="{23F18CEE-2851-4FDB-BC56-3C8BC529291D}" sibTransId="{AD3782C9-DF6E-40F0-934C-E6ADAF5D9FA1}"/>
    <dgm:cxn modelId="{593F7FFF-E139-4B84-8755-07DA64462454}" type="presParOf" srcId="{043919E4-960E-4117-B3C1-C497DE34CBA2}" destId="{5901DFD6-16C8-4094-AEF5-60ED3959CFCD}" srcOrd="0" destOrd="0" presId="urn:microsoft.com/office/officeart/2018/2/layout/IconVerticalSolidList"/>
    <dgm:cxn modelId="{5D309E6F-1D4D-4FB4-A511-F0E9E4A73FB7}" type="presParOf" srcId="{5901DFD6-16C8-4094-AEF5-60ED3959CFCD}" destId="{3D87BD90-36A4-4127-8D24-26D097CC306A}" srcOrd="0" destOrd="0" presId="urn:microsoft.com/office/officeart/2018/2/layout/IconVerticalSolidList"/>
    <dgm:cxn modelId="{A5144106-52E1-466B-A307-287F4FB0983E}" type="presParOf" srcId="{5901DFD6-16C8-4094-AEF5-60ED3959CFCD}" destId="{28D17F78-2859-4B00-BF91-BA3A01A8520F}" srcOrd="1" destOrd="0" presId="urn:microsoft.com/office/officeart/2018/2/layout/IconVerticalSolidList"/>
    <dgm:cxn modelId="{0373007E-E74E-455E-97FE-37C499B8538D}" type="presParOf" srcId="{5901DFD6-16C8-4094-AEF5-60ED3959CFCD}" destId="{8F6010EE-E356-4528-8EB5-B197D168E879}" srcOrd="2" destOrd="0" presId="urn:microsoft.com/office/officeart/2018/2/layout/IconVerticalSolidList"/>
    <dgm:cxn modelId="{AD30481C-E164-41A3-80A3-76B16A271DEC}" type="presParOf" srcId="{5901DFD6-16C8-4094-AEF5-60ED3959CFCD}" destId="{299CA802-8298-45F0-A277-14745889D8F4}" srcOrd="3" destOrd="0" presId="urn:microsoft.com/office/officeart/2018/2/layout/IconVerticalSolidList"/>
    <dgm:cxn modelId="{A6A1F19F-2A35-4EA3-9F6F-08F14A09D6E6}" type="presParOf" srcId="{043919E4-960E-4117-B3C1-C497DE34CBA2}" destId="{4DEC9003-68D6-4FC7-A172-DD49644336D2}" srcOrd="1" destOrd="0" presId="urn:microsoft.com/office/officeart/2018/2/layout/IconVerticalSolidList"/>
    <dgm:cxn modelId="{474ACC67-3E4F-4A2D-8D5C-A96C28DB6D68}" type="presParOf" srcId="{043919E4-960E-4117-B3C1-C497DE34CBA2}" destId="{92A9E485-6FC4-4180-8A79-D57FE31A6AB9}" srcOrd="2" destOrd="0" presId="urn:microsoft.com/office/officeart/2018/2/layout/IconVerticalSolidList"/>
    <dgm:cxn modelId="{4296E879-5E0F-4F8C-94CF-AE7F8156BA72}" type="presParOf" srcId="{92A9E485-6FC4-4180-8A79-D57FE31A6AB9}" destId="{CE3F5167-5275-4E98-AE9E-13D1ED377CBF}" srcOrd="0" destOrd="0" presId="urn:microsoft.com/office/officeart/2018/2/layout/IconVerticalSolidList"/>
    <dgm:cxn modelId="{F5D8BE2E-5E6F-496E-AA1B-46C6C6C812AB}" type="presParOf" srcId="{92A9E485-6FC4-4180-8A79-D57FE31A6AB9}" destId="{8CB105DD-E24E-45DB-AC3E-99D4B700E074}" srcOrd="1" destOrd="0" presId="urn:microsoft.com/office/officeart/2018/2/layout/IconVerticalSolidList"/>
    <dgm:cxn modelId="{D7421EC0-8BAD-4779-992C-5D24AAF5668D}" type="presParOf" srcId="{92A9E485-6FC4-4180-8A79-D57FE31A6AB9}" destId="{E1C767C8-A917-40E0-A00F-5CE458C0CC9A}" srcOrd="2" destOrd="0" presId="urn:microsoft.com/office/officeart/2018/2/layout/IconVerticalSolidList"/>
    <dgm:cxn modelId="{205DDE30-5164-4CA8-BCC3-4ADB8323C659}" type="presParOf" srcId="{92A9E485-6FC4-4180-8A79-D57FE31A6AB9}" destId="{CA241F53-9571-498A-8018-D990E290D71C}" srcOrd="3" destOrd="0" presId="urn:microsoft.com/office/officeart/2018/2/layout/IconVerticalSolidList"/>
    <dgm:cxn modelId="{0BB2BD44-8B75-4523-B2AF-8B5151ED04E5}" type="presParOf" srcId="{043919E4-960E-4117-B3C1-C497DE34CBA2}" destId="{168DA0E9-DA3A-494B-9DAB-63674A80E717}" srcOrd="3" destOrd="0" presId="urn:microsoft.com/office/officeart/2018/2/layout/IconVerticalSolidList"/>
    <dgm:cxn modelId="{854C67E1-49CB-491D-8F9F-F168FAA29EAB}" type="presParOf" srcId="{043919E4-960E-4117-B3C1-C497DE34CBA2}" destId="{458FDEE8-09CF-4126-BBD4-A6FC9A90845A}" srcOrd="4" destOrd="0" presId="urn:microsoft.com/office/officeart/2018/2/layout/IconVerticalSolidList"/>
    <dgm:cxn modelId="{48B78338-1B04-406B-93E7-278C79A28AD9}" type="presParOf" srcId="{458FDEE8-09CF-4126-BBD4-A6FC9A90845A}" destId="{E61F690A-CA1E-422B-8E82-E8050DF94F25}" srcOrd="0" destOrd="0" presId="urn:microsoft.com/office/officeart/2018/2/layout/IconVerticalSolidList"/>
    <dgm:cxn modelId="{E050549E-E123-4DE6-AE66-A97D62A820C0}" type="presParOf" srcId="{458FDEE8-09CF-4126-BBD4-A6FC9A90845A}" destId="{19B93D6C-4438-4DC9-931E-C0DB65C02F35}" srcOrd="1" destOrd="0" presId="urn:microsoft.com/office/officeart/2018/2/layout/IconVerticalSolidList"/>
    <dgm:cxn modelId="{F971A7A5-AD49-4A6C-B07F-CF281526D081}" type="presParOf" srcId="{458FDEE8-09CF-4126-BBD4-A6FC9A90845A}" destId="{D99F5468-473C-4F94-ADDD-4B1DAD70A44B}" srcOrd="2" destOrd="0" presId="urn:microsoft.com/office/officeart/2018/2/layout/IconVerticalSolidList"/>
    <dgm:cxn modelId="{3FEB5789-53CE-47FE-B434-44A17D07695D}" type="presParOf" srcId="{458FDEE8-09CF-4126-BBD4-A6FC9A90845A}" destId="{79546784-E0BC-493C-8305-13606FD68F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F16A1-2CE8-424E-9F89-812F77162466}">
      <dsp:nvSpPr>
        <dsp:cNvPr id="0" name=""/>
        <dsp:cNvSpPr/>
      </dsp:nvSpPr>
      <dsp:spPr>
        <a:xfrm rot="5400000">
          <a:off x="7394516" y="-3237767"/>
          <a:ext cx="617591" cy="72501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1" indent="0" algn="l" defTabSz="933450" rtl="0">
            <a:lnSpc>
              <a:spcPct val="90000"/>
            </a:lnSpc>
            <a:spcBef>
              <a:spcPct val="0"/>
            </a:spcBef>
            <a:spcAft>
              <a:spcPct val="15000"/>
            </a:spcAft>
            <a:buNone/>
          </a:pPr>
          <a:r>
            <a:rPr lang="en-US" sz="2100" b="0" kern="1200">
              <a:latin typeface="Candara" panose="020E0502030303020204" pitchFamily="34" charset="0"/>
              <a:ea typeface="Calibri"/>
              <a:cs typeface="Calibri" panose="020F0502020204030204" pitchFamily="34" charset="0"/>
            </a:rPr>
            <a:t>TCJA cliff looms as President Trump takes office. Provisions set to expire 12/31/2025 </a:t>
          </a:r>
          <a:endParaRPr lang="en-US" sz="2100" kern="1200">
            <a:latin typeface="Candara" panose="020E0502030303020204" pitchFamily="34" charset="0"/>
            <a:cs typeface="Calibri" panose="020F0502020204030204" pitchFamily="34" charset="0"/>
          </a:endParaRPr>
        </a:p>
      </dsp:txBody>
      <dsp:txXfrm rot="-5400000">
        <a:off x="4078224" y="108673"/>
        <a:ext cx="7220028" cy="557295"/>
      </dsp:txXfrm>
    </dsp:sp>
    <dsp:sp modelId="{D5B2F99C-9B2C-4449-B0D4-A0C33545F2B1}">
      <dsp:nvSpPr>
        <dsp:cNvPr id="0" name=""/>
        <dsp:cNvSpPr/>
      </dsp:nvSpPr>
      <dsp:spPr>
        <a:xfrm>
          <a:off x="0" y="1325"/>
          <a:ext cx="4078224" cy="771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Candara" panose="020E0502030303020204" pitchFamily="34" charset="0"/>
              <a:ea typeface="Calibri"/>
              <a:cs typeface="Calibri" panose="020F0502020204030204" pitchFamily="34" charset="0"/>
            </a:rPr>
            <a:t>January 20, 2025</a:t>
          </a:r>
        </a:p>
      </dsp:txBody>
      <dsp:txXfrm>
        <a:off x="37685" y="39010"/>
        <a:ext cx="4002854" cy="696619"/>
      </dsp:txXfrm>
    </dsp:sp>
    <dsp:sp modelId="{B5462D65-8282-4A8B-891E-0D911DF1C17C}">
      <dsp:nvSpPr>
        <dsp:cNvPr id="0" name=""/>
        <dsp:cNvSpPr/>
      </dsp:nvSpPr>
      <dsp:spPr>
        <a:xfrm rot="5400000">
          <a:off x="7394516" y="-2427178"/>
          <a:ext cx="617591" cy="72501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None/>
            <a:defRPr b="1"/>
          </a:pPr>
          <a:r>
            <a:rPr lang="en-US" sz="2200" b="0" kern="1200">
              <a:latin typeface="Candara" panose="020E0502030303020204" pitchFamily="34" charset="0"/>
              <a:ea typeface="Calibri"/>
              <a:cs typeface="Calibri" panose="020F0502020204030204" pitchFamily="34" charset="0"/>
            </a:rPr>
            <a:t>Most viable path because of narrow GOP Majority in Senate</a:t>
          </a:r>
          <a:endParaRPr lang="en-US" sz="2200" b="0" kern="1200">
            <a:latin typeface="Candara" panose="020E0502030303020204" pitchFamily="34" charset="0"/>
            <a:cs typeface="Calibri" panose="020F0502020204030204" pitchFamily="34" charset="0"/>
          </a:endParaRPr>
        </a:p>
      </dsp:txBody>
      <dsp:txXfrm rot="-5400000">
        <a:off x="4078224" y="919262"/>
        <a:ext cx="7220028" cy="557295"/>
      </dsp:txXfrm>
    </dsp:sp>
    <dsp:sp modelId="{0039E5CA-8F65-4DBF-9C9A-1DDCFA61253A}">
      <dsp:nvSpPr>
        <dsp:cNvPr id="0" name=""/>
        <dsp:cNvSpPr/>
      </dsp:nvSpPr>
      <dsp:spPr>
        <a:xfrm>
          <a:off x="0" y="811915"/>
          <a:ext cx="4078224" cy="771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defRPr b="1"/>
          </a:pPr>
          <a:r>
            <a:rPr lang="en-US" sz="2300" b="0" kern="1200">
              <a:latin typeface="Candara" panose="020E0502030303020204" pitchFamily="34" charset="0"/>
              <a:ea typeface="Calibri"/>
              <a:cs typeface="Calibri" panose="020F0502020204030204" pitchFamily="34" charset="0"/>
            </a:rPr>
            <a:t>Budget Reconciliation Process</a:t>
          </a:r>
          <a:endParaRPr lang="en-US" sz="2300" b="1" kern="1200">
            <a:latin typeface="Candara" panose="020E0502030303020204" pitchFamily="34" charset="0"/>
            <a:ea typeface="Calibri"/>
            <a:cs typeface="Calibri" panose="020F0502020204030204" pitchFamily="34" charset="0"/>
          </a:endParaRPr>
        </a:p>
      </dsp:txBody>
      <dsp:txXfrm>
        <a:off x="37685" y="849600"/>
        <a:ext cx="4002854" cy="696619"/>
      </dsp:txXfrm>
    </dsp:sp>
    <dsp:sp modelId="{79622AD7-DE9A-44C7-8C20-A0E18EC8101C}">
      <dsp:nvSpPr>
        <dsp:cNvPr id="0" name=""/>
        <dsp:cNvSpPr/>
      </dsp:nvSpPr>
      <dsp:spPr>
        <a:xfrm rot="5400000">
          <a:off x="7394516" y="-1616589"/>
          <a:ext cx="617591" cy="72501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None/>
          </a:pPr>
          <a:r>
            <a:rPr lang="en-US" sz="2200" b="0" kern="1200">
              <a:latin typeface="Candara" panose="020E0502030303020204" pitchFamily="34" charset="0"/>
              <a:ea typeface="Calibri"/>
              <a:cs typeface="Calibri" panose="020F0502020204030204" pitchFamily="34" charset="0"/>
            </a:rPr>
            <a:t>Initial House version of Bill passed</a:t>
          </a:r>
          <a:endParaRPr lang="en-US" sz="2200" kern="1200">
            <a:latin typeface="Candara" panose="020E0502030303020204" pitchFamily="34" charset="0"/>
            <a:cs typeface="Calibri" panose="020F0502020204030204" pitchFamily="34" charset="0"/>
          </a:endParaRPr>
        </a:p>
      </dsp:txBody>
      <dsp:txXfrm rot="-5400000">
        <a:off x="4078224" y="1729851"/>
        <a:ext cx="7220028" cy="557295"/>
      </dsp:txXfrm>
    </dsp:sp>
    <dsp:sp modelId="{8EF81B29-4AF2-4FE2-A18E-5458F9628CF7}">
      <dsp:nvSpPr>
        <dsp:cNvPr id="0" name=""/>
        <dsp:cNvSpPr/>
      </dsp:nvSpPr>
      <dsp:spPr>
        <a:xfrm>
          <a:off x="0" y="1622504"/>
          <a:ext cx="4078224" cy="771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Candara" panose="020E0502030303020204" pitchFamily="34" charset="0"/>
              <a:ea typeface="Calibri"/>
              <a:cs typeface="Calibri" panose="020F0502020204030204" pitchFamily="34" charset="0"/>
            </a:rPr>
            <a:t>May 22, 2025</a:t>
          </a:r>
        </a:p>
      </dsp:txBody>
      <dsp:txXfrm>
        <a:off x="37685" y="1660189"/>
        <a:ext cx="4002854" cy="696619"/>
      </dsp:txXfrm>
    </dsp:sp>
    <dsp:sp modelId="{E3DA5696-479A-41B8-8B35-868A1FA80016}">
      <dsp:nvSpPr>
        <dsp:cNvPr id="0" name=""/>
        <dsp:cNvSpPr/>
      </dsp:nvSpPr>
      <dsp:spPr>
        <a:xfrm rot="5400000">
          <a:off x="7394516" y="-805999"/>
          <a:ext cx="617591" cy="72501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None/>
          </a:pPr>
          <a:r>
            <a:rPr lang="en-US" sz="2200" b="0" kern="1200">
              <a:latin typeface="Candara" panose="020E0502030303020204" pitchFamily="34" charset="0"/>
              <a:ea typeface="Calibri"/>
              <a:cs typeface="Calibri" panose="020F0502020204030204" pitchFamily="34" charset="0"/>
            </a:rPr>
            <a:t>Revised Senate version of Bill passed with 51-50 vote</a:t>
          </a:r>
          <a:endParaRPr lang="en-US" sz="2200" kern="1200">
            <a:latin typeface="Candara" panose="020E0502030303020204" pitchFamily="34" charset="0"/>
            <a:cs typeface="Calibri" panose="020F0502020204030204" pitchFamily="34" charset="0"/>
          </a:endParaRPr>
        </a:p>
      </dsp:txBody>
      <dsp:txXfrm rot="-5400000">
        <a:off x="4078224" y="2540441"/>
        <a:ext cx="7220028" cy="557295"/>
      </dsp:txXfrm>
    </dsp:sp>
    <dsp:sp modelId="{76078F54-D9A6-4419-AAD7-AC1AF79443DB}">
      <dsp:nvSpPr>
        <dsp:cNvPr id="0" name=""/>
        <dsp:cNvSpPr/>
      </dsp:nvSpPr>
      <dsp:spPr>
        <a:xfrm>
          <a:off x="0" y="2433093"/>
          <a:ext cx="4078224" cy="771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Candara" panose="020E0502030303020204" pitchFamily="34" charset="0"/>
              <a:ea typeface="Calibri"/>
              <a:cs typeface="Calibri" panose="020F0502020204030204" pitchFamily="34" charset="0"/>
            </a:rPr>
            <a:t>July 1, 2025</a:t>
          </a:r>
        </a:p>
      </dsp:txBody>
      <dsp:txXfrm>
        <a:off x="37685" y="2470778"/>
        <a:ext cx="4002854" cy="696619"/>
      </dsp:txXfrm>
    </dsp:sp>
    <dsp:sp modelId="{8DEE4DDB-E330-4AC8-B119-B80731DA2DEE}">
      <dsp:nvSpPr>
        <dsp:cNvPr id="0" name=""/>
        <dsp:cNvSpPr/>
      </dsp:nvSpPr>
      <dsp:spPr>
        <a:xfrm rot="5400000">
          <a:off x="7394516" y="4589"/>
          <a:ext cx="617591" cy="72501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None/>
          </a:pPr>
          <a:r>
            <a:rPr lang="en-US" sz="2200" b="0" kern="1200">
              <a:latin typeface="Candara" panose="020E0502030303020204" pitchFamily="34" charset="0"/>
              <a:ea typeface="Calibri"/>
              <a:cs typeface="Calibri" panose="020F0502020204030204" pitchFamily="34" charset="0"/>
            </a:rPr>
            <a:t>House approved Senate revised version with 218-214 vote</a:t>
          </a:r>
          <a:endParaRPr lang="en-US" sz="2200" kern="1200">
            <a:latin typeface="Candara" panose="020E0502030303020204" pitchFamily="34" charset="0"/>
            <a:cs typeface="Calibri" panose="020F0502020204030204" pitchFamily="34" charset="0"/>
          </a:endParaRPr>
        </a:p>
      </dsp:txBody>
      <dsp:txXfrm rot="-5400000">
        <a:off x="4078224" y="3351029"/>
        <a:ext cx="7220028" cy="557295"/>
      </dsp:txXfrm>
    </dsp:sp>
    <dsp:sp modelId="{BD3C2C58-194E-4810-AADF-BEE663B933F5}">
      <dsp:nvSpPr>
        <dsp:cNvPr id="0" name=""/>
        <dsp:cNvSpPr/>
      </dsp:nvSpPr>
      <dsp:spPr>
        <a:xfrm>
          <a:off x="0" y="3243682"/>
          <a:ext cx="4078224" cy="771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Candara" panose="020E0502030303020204" pitchFamily="34" charset="0"/>
              <a:ea typeface="Calibri"/>
              <a:cs typeface="Calibri" panose="020F0502020204030204" pitchFamily="34" charset="0"/>
            </a:rPr>
            <a:t>July 3, 2025</a:t>
          </a:r>
        </a:p>
      </dsp:txBody>
      <dsp:txXfrm>
        <a:off x="37685" y="3281367"/>
        <a:ext cx="4002854" cy="696619"/>
      </dsp:txXfrm>
    </dsp:sp>
    <dsp:sp modelId="{93F859B9-CAC9-41C0-9400-903CE1DCD1C3}">
      <dsp:nvSpPr>
        <dsp:cNvPr id="0" name=""/>
        <dsp:cNvSpPr/>
      </dsp:nvSpPr>
      <dsp:spPr>
        <a:xfrm rot="5400000">
          <a:off x="7394516" y="815178"/>
          <a:ext cx="617591" cy="72501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200" kern="1200">
              <a:latin typeface="Candara" panose="020E0502030303020204" pitchFamily="34" charset="0"/>
              <a:cs typeface="Calibri" panose="020F0502020204030204" pitchFamily="34" charset="0"/>
            </a:rPr>
            <a:t> President Trump signs the bill into law </a:t>
          </a:r>
        </a:p>
      </dsp:txBody>
      <dsp:txXfrm rot="-5400000">
        <a:off x="4078224" y="4161618"/>
        <a:ext cx="7220028" cy="557295"/>
      </dsp:txXfrm>
    </dsp:sp>
    <dsp:sp modelId="{F70E572D-D1FC-437B-8A69-C0EB9B33689A}">
      <dsp:nvSpPr>
        <dsp:cNvPr id="0" name=""/>
        <dsp:cNvSpPr/>
      </dsp:nvSpPr>
      <dsp:spPr>
        <a:xfrm>
          <a:off x="0" y="4054271"/>
          <a:ext cx="4078224" cy="7719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ndara" panose="020E0502030303020204" pitchFamily="34" charset="0"/>
              <a:cs typeface="Calibri" panose="020F0502020204030204" pitchFamily="34" charset="0"/>
            </a:rPr>
            <a:t>July 4, 2025</a:t>
          </a:r>
        </a:p>
      </dsp:txBody>
      <dsp:txXfrm>
        <a:off x="37685" y="4091956"/>
        <a:ext cx="4002854" cy="6966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D8803-5B27-42F6-AA56-46683C6484E4}">
      <dsp:nvSpPr>
        <dsp:cNvPr id="0" name=""/>
        <dsp:cNvSpPr/>
      </dsp:nvSpPr>
      <dsp:spPr>
        <a:xfrm rot="5400000">
          <a:off x="7315224" y="-3137973"/>
          <a:ext cx="775630" cy="724992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 typeface="Arial" panose="020B0604020202020204" pitchFamily="34" charset="0"/>
            <a:buNone/>
          </a:pPr>
          <a:r>
            <a:rPr lang="en-US" sz="2000" kern="1200"/>
            <a:t>Offices, administrative services, lodging, </a:t>
          </a:r>
          <a:r>
            <a:rPr lang="en-US" sz="2000" kern="1200" err="1"/>
            <a:t>R&amp;E</a:t>
          </a:r>
          <a:r>
            <a:rPr lang="en-US" sz="2000" kern="1200"/>
            <a:t>, sales, software development, engineering, and other portions of buildings used for nonproduction purposes</a:t>
          </a:r>
        </a:p>
      </dsp:txBody>
      <dsp:txXfrm rot="-5400000">
        <a:off x="4078080" y="137034"/>
        <a:ext cx="7212057" cy="699904"/>
      </dsp:txXfrm>
    </dsp:sp>
    <dsp:sp modelId="{71F8ACD2-A3BB-44E2-ABBB-6042A9888814}">
      <dsp:nvSpPr>
        <dsp:cNvPr id="0" name=""/>
        <dsp:cNvSpPr/>
      </dsp:nvSpPr>
      <dsp:spPr>
        <a:xfrm>
          <a:off x="0" y="2217"/>
          <a:ext cx="4078080" cy="9695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Non–Production Property</a:t>
          </a:r>
        </a:p>
      </dsp:txBody>
      <dsp:txXfrm>
        <a:off x="47329" y="49546"/>
        <a:ext cx="3983422" cy="874880"/>
      </dsp:txXfrm>
    </dsp:sp>
    <dsp:sp modelId="{E6FE5D93-381A-4CD8-A019-4D9C1989819E}">
      <dsp:nvSpPr>
        <dsp:cNvPr id="0" name=""/>
        <dsp:cNvSpPr/>
      </dsp:nvSpPr>
      <dsp:spPr>
        <a:xfrm rot="5400000">
          <a:off x="7315224" y="-2119958"/>
          <a:ext cx="775630" cy="724992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None/>
          </a:pPr>
          <a:r>
            <a:rPr lang="en-US" sz="2000" kern="1200"/>
            <a:t>Defined as agricultural </a:t>
          </a:r>
          <a:r>
            <a:rPr lang="en-US" sz="2000" kern="1200" baseline="0"/>
            <a:t>production and chemical production</a:t>
          </a:r>
          <a:endParaRPr lang="en-US" sz="2000" kern="1200"/>
        </a:p>
      </dsp:txBody>
      <dsp:txXfrm rot="-5400000">
        <a:off x="4078080" y="1155049"/>
        <a:ext cx="7212057" cy="699904"/>
      </dsp:txXfrm>
    </dsp:sp>
    <dsp:sp modelId="{FD0575F7-88B8-453A-9971-ADA7FC2538B2}">
      <dsp:nvSpPr>
        <dsp:cNvPr id="0" name=""/>
        <dsp:cNvSpPr/>
      </dsp:nvSpPr>
      <dsp:spPr>
        <a:xfrm>
          <a:off x="0" y="1020232"/>
          <a:ext cx="4078080" cy="9695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Production</a:t>
          </a:r>
        </a:p>
      </dsp:txBody>
      <dsp:txXfrm>
        <a:off x="47329" y="1067561"/>
        <a:ext cx="3983422" cy="874880"/>
      </dsp:txXfrm>
    </dsp:sp>
    <dsp:sp modelId="{46F213FF-D059-45A7-A416-6375F0BC42A3}">
      <dsp:nvSpPr>
        <dsp:cNvPr id="0" name=""/>
        <dsp:cNvSpPr/>
      </dsp:nvSpPr>
      <dsp:spPr>
        <a:xfrm rot="5400000">
          <a:off x="7315224" y="-1101943"/>
          <a:ext cx="775630" cy="724992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n-US" sz="2000" kern="1200"/>
            <a:t>The manufacturing, production, or refining of a “</a:t>
          </a:r>
          <a:r>
            <a:rPr lang="en-US" sz="2000" b="1" kern="1200"/>
            <a:t>qualified product” </a:t>
          </a:r>
          <a:r>
            <a:rPr lang="en-US" sz="2000" b="0" kern="1200"/>
            <a:t>and must result in a </a:t>
          </a:r>
          <a:r>
            <a:rPr lang="en-US" sz="2000" b="1" kern="1200" baseline="0"/>
            <a:t>“substantial transformation” </a:t>
          </a:r>
          <a:r>
            <a:rPr lang="en-US" sz="2000" kern="1200" baseline="0"/>
            <a:t>of the product</a:t>
          </a:r>
          <a:endParaRPr lang="en-US" sz="2000" kern="1200"/>
        </a:p>
      </dsp:txBody>
      <dsp:txXfrm rot="-5400000">
        <a:off x="4078080" y="2173064"/>
        <a:ext cx="7212057" cy="699904"/>
      </dsp:txXfrm>
    </dsp:sp>
    <dsp:sp modelId="{BD2C1DAB-8816-443B-8E31-F1E846003802}">
      <dsp:nvSpPr>
        <dsp:cNvPr id="0" name=""/>
        <dsp:cNvSpPr/>
      </dsp:nvSpPr>
      <dsp:spPr>
        <a:xfrm>
          <a:off x="0" y="2038247"/>
          <a:ext cx="4078080" cy="9695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Qualified Production Activity</a:t>
          </a:r>
        </a:p>
      </dsp:txBody>
      <dsp:txXfrm>
        <a:off x="47329" y="2085576"/>
        <a:ext cx="3983422" cy="874880"/>
      </dsp:txXfrm>
    </dsp:sp>
    <dsp:sp modelId="{79D75FCD-0CF1-4C63-9164-123848A6646C}">
      <dsp:nvSpPr>
        <dsp:cNvPr id="0" name=""/>
        <dsp:cNvSpPr/>
      </dsp:nvSpPr>
      <dsp:spPr>
        <a:xfrm rot="5400000">
          <a:off x="7315224" y="-83928"/>
          <a:ext cx="775630" cy="724992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Font typeface="Arial" panose="020B0604020202020204" pitchFamily="34" charset="0"/>
            <a:buNone/>
          </a:pPr>
          <a:r>
            <a:rPr lang="en-US" sz="2000" kern="1200"/>
            <a:t>Tangible</a:t>
          </a:r>
          <a:r>
            <a:rPr lang="en-US" sz="2000" kern="1200" baseline="0"/>
            <a:t> personal property other than food or beverage prepared in the same building as a retail establishment in which it is sold</a:t>
          </a:r>
          <a:endParaRPr lang="en-US" sz="2000" kern="1200"/>
        </a:p>
      </dsp:txBody>
      <dsp:txXfrm rot="-5400000">
        <a:off x="4078080" y="3191079"/>
        <a:ext cx="7212057" cy="699904"/>
      </dsp:txXfrm>
    </dsp:sp>
    <dsp:sp modelId="{69F152B1-409C-4F61-BA86-238F55168429}">
      <dsp:nvSpPr>
        <dsp:cNvPr id="0" name=""/>
        <dsp:cNvSpPr/>
      </dsp:nvSpPr>
      <dsp:spPr>
        <a:xfrm>
          <a:off x="0" y="3056262"/>
          <a:ext cx="4078080" cy="9695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Qualified Product</a:t>
          </a:r>
        </a:p>
      </dsp:txBody>
      <dsp:txXfrm>
        <a:off x="47329" y="3103591"/>
        <a:ext cx="3983422" cy="874880"/>
      </dsp:txXfrm>
    </dsp:sp>
    <dsp:sp modelId="{9237502B-A9E6-4197-A9EB-1E363CCC1E35}">
      <dsp:nvSpPr>
        <dsp:cNvPr id="0" name=""/>
        <dsp:cNvSpPr/>
      </dsp:nvSpPr>
      <dsp:spPr>
        <a:xfrm rot="5400000">
          <a:off x="7315224" y="934086"/>
          <a:ext cx="775630" cy="724992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kern="1200"/>
            <a:t>Subject to 10 yr recapture</a:t>
          </a:r>
        </a:p>
      </dsp:txBody>
      <dsp:txXfrm rot="-5400000">
        <a:off x="4078080" y="4209094"/>
        <a:ext cx="7212057" cy="699904"/>
      </dsp:txXfrm>
    </dsp:sp>
    <dsp:sp modelId="{B5499377-0984-4155-8347-26D182BF6675}">
      <dsp:nvSpPr>
        <dsp:cNvPr id="0" name=""/>
        <dsp:cNvSpPr/>
      </dsp:nvSpPr>
      <dsp:spPr>
        <a:xfrm>
          <a:off x="0" y="4074277"/>
          <a:ext cx="4078080" cy="9695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Recapture</a:t>
          </a:r>
        </a:p>
      </dsp:txBody>
      <dsp:txXfrm>
        <a:off x="47329" y="4121606"/>
        <a:ext cx="3983422" cy="874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05EF1-6529-44F6-AED1-2E19FAEF80A5}">
      <dsp:nvSpPr>
        <dsp:cNvPr id="0" name=""/>
        <dsp:cNvSpPr/>
      </dsp:nvSpPr>
      <dsp:spPr>
        <a:xfrm>
          <a:off x="-202001" y="9083"/>
          <a:ext cx="10921801" cy="101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4319A3E-007D-4878-88E4-2BDBB4814341}">
      <dsp:nvSpPr>
        <dsp:cNvPr id="0" name=""/>
        <dsp:cNvSpPr/>
      </dsp:nvSpPr>
      <dsp:spPr>
        <a:xfrm>
          <a:off x="104990" y="237424"/>
          <a:ext cx="558167" cy="558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FE93AF-8BB1-4929-9777-190EED274BE8}">
      <dsp:nvSpPr>
        <dsp:cNvPr id="0" name=""/>
        <dsp:cNvSpPr/>
      </dsp:nvSpPr>
      <dsp:spPr>
        <a:xfrm>
          <a:off x="970148" y="9083"/>
          <a:ext cx="4914810"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1066800">
            <a:lnSpc>
              <a:spcPct val="100000"/>
            </a:lnSpc>
            <a:spcBef>
              <a:spcPct val="0"/>
            </a:spcBef>
            <a:spcAft>
              <a:spcPct val="35000"/>
            </a:spcAft>
            <a:buNone/>
          </a:pPr>
          <a:r>
            <a:rPr lang="en-US" sz="2400" kern="1200"/>
            <a:t>Wages</a:t>
          </a:r>
          <a:endParaRPr lang="en-US" sz="2200" kern="1200"/>
        </a:p>
      </dsp:txBody>
      <dsp:txXfrm>
        <a:off x="970148" y="9083"/>
        <a:ext cx="4914810" cy="1014849"/>
      </dsp:txXfrm>
    </dsp:sp>
    <dsp:sp modelId="{A6EAD57D-E1CA-40FC-B0B1-A16257BCFB7B}">
      <dsp:nvSpPr>
        <dsp:cNvPr id="0" name=""/>
        <dsp:cNvSpPr/>
      </dsp:nvSpPr>
      <dsp:spPr>
        <a:xfrm>
          <a:off x="5478662" y="9083"/>
          <a:ext cx="5645139"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800100">
            <a:lnSpc>
              <a:spcPct val="100000"/>
            </a:lnSpc>
            <a:spcBef>
              <a:spcPct val="0"/>
            </a:spcBef>
            <a:spcAft>
              <a:spcPct val="35000"/>
            </a:spcAft>
            <a:buNone/>
          </a:pPr>
          <a:r>
            <a:rPr lang="en-US" sz="1800" kern="1200"/>
            <a:t>Performing qualified research</a:t>
          </a:r>
        </a:p>
        <a:p>
          <a:pPr marL="0" lvl="0" indent="0" algn="l" defTabSz="800100">
            <a:lnSpc>
              <a:spcPct val="100000"/>
            </a:lnSpc>
            <a:spcBef>
              <a:spcPct val="0"/>
            </a:spcBef>
            <a:spcAft>
              <a:spcPct val="35000"/>
            </a:spcAft>
            <a:buNone/>
          </a:pPr>
          <a:r>
            <a:rPr lang="en-US" sz="1800" kern="1200"/>
            <a:t>Directly supervising qualified research</a:t>
          </a:r>
        </a:p>
        <a:p>
          <a:pPr marL="0" lvl="0" indent="0" algn="l" defTabSz="800100">
            <a:lnSpc>
              <a:spcPct val="100000"/>
            </a:lnSpc>
            <a:spcBef>
              <a:spcPct val="0"/>
            </a:spcBef>
            <a:spcAft>
              <a:spcPct val="35000"/>
            </a:spcAft>
            <a:buNone/>
          </a:pPr>
          <a:r>
            <a:rPr lang="en-US" sz="1800" kern="1200"/>
            <a:t>Directly supporting qualified research</a:t>
          </a:r>
        </a:p>
      </dsp:txBody>
      <dsp:txXfrm>
        <a:off x="5478662" y="9083"/>
        <a:ext cx="5645139" cy="1014849"/>
      </dsp:txXfrm>
    </dsp:sp>
    <dsp:sp modelId="{5BD79B96-3F57-44AE-B0D0-63FF2AC5F04C}">
      <dsp:nvSpPr>
        <dsp:cNvPr id="0" name=""/>
        <dsp:cNvSpPr/>
      </dsp:nvSpPr>
      <dsp:spPr>
        <a:xfrm>
          <a:off x="-202001" y="1324439"/>
          <a:ext cx="10921801" cy="101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1CF5B13-CF0D-43E9-9BD7-8C3A15C38EBF}">
      <dsp:nvSpPr>
        <dsp:cNvPr id="0" name=""/>
        <dsp:cNvSpPr/>
      </dsp:nvSpPr>
      <dsp:spPr>
        <a:xfrm>
          <a:off x="104990" y="1505985"/>
          <a:ext cx="558167" cy="5581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CE09D3B-EFCB-4B64-BBA8-A02E32F94AA4}">
      <dsp:nvSpPr>
        <dsp:cNvPr id="0" name=""/>
        <dsp:cNvSpPr/>
      </dsp:nvSpPr>
      <dsp:spPr>
        <a:xfrm>
          <a:off x="970148" y="1277644"/>
          <a:ext cx="4914810"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977900">
            <a:lnSpc>
              <a:spcPct val="100000"/>
            </a:lnSpc>
            <a:spcBef>
              <a:spcPct val="0"/>
            </a:spcBef>
            <a:spcAft>
              <a:spcPct val="35000"/>
            </a:spcAft>
            <a:buNone/>
          </a:pPr>
          <a:r>
            <a:rPr lang="en-US" sz="2200" kern="1200"/>
            <a:t>Supplies</a:t>
          </a:r>
        </a:p>
      </dsp:txBody>
      <dsp:txXfrm>
        <a:off x="970148" y="1277644"/>
        <a:ext cx="4914810" cy="1014849"/>
      </dsp:txXfrm>
    </dsp:sp>
    <dsp:sp modelId="{D4D688C0-06C8-4F4D-8F9C-14A15C3673D6}">
      <dsp:nvSpPr>
        <dsp:cNvPr id="0" name=""/>
        <dsp:cNvSpPr/>
      </dsp:nvSpPr>
      <dsp:spPr>
        <a:xfrm>
          <a:off x="5387786" y="1325271"/>
          <a:ext cx="5026815"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800100">
            <a:lnSpc>
              <a:spcPct val="100000"/>
            </a:lnSpc>
            <a:spcBef>
              <a:spcPct val="0"/>
            </a:spcBef>
            <a:spcAft>
              <a:spcPct val="35000"/>
            </a:spcAft>
            <a:buNone/>
          </a:pPr>
          <a:r>
            <a:rPr lang="en-US" sz="1800" kern="1200"/>
            <a:t>Prototype costs, tooling costs, raw materials and supplies used in the conduct of research</a:t>
          </a:r>
        </a:p>
      </dsp:txBody>
      <dsp:txXfrm>
        <a:off x="5387786" y="1325271"/>
        <a:ext cx="5026815" cy="1014849"/>
      </dsp:txXfrm>
    </dsp:sp>
    <dsp:sp modelId="{51549030-6878-4431-A268-76F5846E865C}">
      <dsp:nvSpPr>
        <dsp:cNvPr id="0" name=""/>
        <dsp:cNvSpPr/>
      </dsp:nvSpPr>
      <dsp:spPr>
        <a:xfrm>
          <a:off x="-202001" y="2546206"/>
          <a:ext cx="10921801" cy="101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9B05656-E8A7-4765-A5D5-C0A5F6C35EB9}">
      <dsp:nvSpPr>
        <dsp:cNvPr id="0" name=""/>
        <dsp:cNvSpPr/>
      </dsp:nvSpPr>
      <dsp:spPr>
        <a:xfrm>
          <a:off x="104990" y="2774547"/>
          <a:ext cx="558167" cy="55816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DCCCFF-1AE3-430C-95DE-19C927541CCA}">
      <dsp:nvSpPr>
        <dsp:cNvPr id="0" name=""/>
        <dsp:cNvSpPr/>
      </dsp:nvSpPr>
      <dsp:spPr>
        <a:xfrm>
          <a:off x="970148" y="2546206"/>
          <a:ext cx="4914810"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977900">
            <a:lnSpc>
              <a:spcPct val="100000"/>
            </a:lnSpc>
            <a:spcBef>
              <a:spcPct val="0"/>
            </a:spcBef>
            <a:spcAft>
              <a:spcPct val="35000"/>
            </a:spcAft>
            <a:buNone/>
          </a:pPr>
          <a:r>
            <a:rPr lang="en-US" sz="2200" kern="1200"/>
            <a:t>Contract research</a:t>
          </a:r>
        </a:p>
      </dsp:txBody>
      <dsp:txXfrm>
        <a:off x="970148" y="2546206"/>
        <a:ext cx="4914810" cy="1014849"/>
      </dsp:txXfrm>
    </dsp:sp>
    <dsp:sp modelId="{197BAAA5-CEE3-441F-9FA3-C9CB12A5F6B4}">
      <dsp:nvSpPr>
        <dsp:cNvPr id="0" name=""/>
        <dsp:cNvSpPr/>
      </dsp:nvSpPr>
      <dsp:spPr>
        <a:xfrm>
          <a:off x="5402139" y="2536676"/>
          <a:ext cx="4832547"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800100">
            <a:lnSpc>
              <a:spcPct val="100000"/>
            </a:lnSpc>
            <a:spcBef>
              <a:spcPct val="0"/>
            </a:spcBef>
            <a:spcAft>
              <a:spcPct val="35000"/>
            </a:spcAft>
            <a:buNone/>
          </a:pPr>
          <a:r>
            <a:rPr lang="en-US" sz="1800" kern="1200"/>
            <a:t>Qualified services performed by a third party</a:t>
          </a:r>
        </a:p>
      </dsp:txBody>
      <dsp:txXfrm>
        <a:off x="5402139" y="2536676"/>
        <a:ext cx="4832547" cy="1014849"/>
      </dsp:txXfrm>
    </dsp:sp>
    <dsp:sp modelId="{5E17CC03-34D8-4A0B-84C5-8C984A465AAA}">
      <dsp:nvSpPr>
        <dsp:cNvPr id="0" name=""/>
        <dsp:cNvSpPr/>
      </dsp:nvSpPr>
      <dsp:spPr>
        <a:xfrm>
          <a:off x="-202001" y="3795718"/>
          <a:ext cx="10921801" cy="101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7CD888F-3EA4-41C6-A618-8877692153AC}">
      <dsp:nvSpPr>
        <dsp:cNvPr id="0" name=""/>
        <dsp:cNvSpPr/>
      </dsp:nvSpPr>
      <dsp:spPr>
        <a:xfrm>
          <a:off x="104990" y="4043108"/>
          <a:ext cx="558167" cy="5581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B4A557F-B341-4910-90B7-7C180EF97923}">
      <dsp:nvSpPr>
        <dsp:cNvPr id="0" name=""/>
        <dsp:cNvSpPr/>
      </dsp:nvSpPr>
      <dsp:spPr>
        <a:xfrm>
          <a:off x="970148" y="3814767"/>
          <a:ext cx="4914810"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977900">
            <a:lnSpc>
              <a:spcPct val="100000"/>
            </a:lnSpc>
            <a:spcBef>
              <a:spcPct val="0"/>
            </a:spcBef>
            <a:spcAft>
              <a:spcPct val="35000"/>
            </a:spcAft>
            <a:buNone/>
          </a:pPr>
          <a:r>
            <a:rPr lang="en-US" sz="2200" kern="1200"/>
            <a:t>Rental or lease of computers / cloud computing costs</a:t>
          </a:r>
        </a:p>
      </dsp:txBody>
      <dsp:txXfrm>
        <a:off x="970148" y="3814767"/>
        <a:ext cx="4914810" cy="1014849"/>
      </dsp:txXfrm>
    </dsp:sp>
    <dsp:sp modelId="{EC6E27B5-4890-4468-AA90-CA0E23A8642F}">
      <dsp:nvSpPr>
        <dsp:cNvPr id="0" name=""/>
        <dsp:cNvSpPr/>
      </dsp:nvSpPr>
      <dsp:spPr>
        <a:xfrm>
          <a:off x="5600757" y="3805522"/>
          <a:ext cx="4832547" cy="1014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05" tIns="107405" rIns="107405" bIns="107405" numCol="1" spcCol="1270" anchor="ctr" anchorCtr="0">
          <a:noAutofit/>
        </a:bodyPr>
        <a:lstStyle/>
        <a:p>
          <a:pPr marL="0" lvl="0" indent="0" algn="l" defTabSz="800100">
            <a:lnSpc>
              <a:spcPct val="100000"/>
            </a:lnSpc>
            <a:spcBef>
              <a:spcPct val="0"/>
            </a:spcBef>
            <a:spcAft>
              <a:spcPct val="35000"/>
            </a:spcAft>
            <a:buNone/>
          </a:pPr>
          <a:r>
            <a:rPr lang="en-US" sz="1800" kern="1200"/>
            <a:t>Software development or testing environments hosted in the cloud</a:t>
          </a:r>
        </a:p>
      </dsp:txBody>
      <dsp:txXfrm>
        <a:off x="5600757" y="3805522"/>
        <a:ext cx="4832547" cy="10148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7BD90-36A4-4127-8D24-26D097CC306A}">
      <dsp:nvSpPr>
        <dsp:cNvPr id="0" name=""/>
        <dsp:cNvSpPr/>
      </dsp:nvSpPr>
      <dsp:spPr>
        <a:xfrm>
          <a:off x="0" y="589"/>
          <a:ext cx="11328000" cy="1379170"/>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28D17F78-2859-4B00-BF91-BA3A01A8520F}">
      <dsp:nvSpPr>
        <dsp:cNvPr id="0" name=""/>
        <dsp:cNvSpPr/>
      </dsp:nvSpPr>
      <dsp:spPr>
        <a:xfrm>
          <a:off x="417199" y="310902"/>
          <a:ext cx="758543" cy="7585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CA802-8298-45F0-A277-14745889D8F4}">
      <dsp:nvSpPr>
        <dsp:cNvPr id="0" name=""/>
        <dsp:cNvSpPr/>
      </dsp:nvSpPr>
      <dsp:spPr>
        <a:xfrm>
          <a:off x="1592942" y="589"/>
          <a:ext cx="9735057" cy="137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62" tIns="145962" rIns="145962" bIns="145962" numCol="1" spcCol="1270" anchor="ctr" anchorCtr="0">
          <a:noAutofit/>
        </a:bodyPr>
        <a:lstStyle/>
        <a:p>
          <a:pPr marL="0" lvl="0" indent="0" algn="l" defTabSz="1066800">
            <a:lnSpc>
              <a:spcPct val="100000"/>
            </a:lnSpc>
            <a:spcBef>
              <a:spcPct val="0"/>
            </a:spcBef>
            <a:spcAft>
              <a:spcPct val="35000"/>
            </a:spcAft>
            <a:buNone/>
          </a:pPr>
          <a:r>
            <a:rPr lang="en-US" sz="2400" kern="1200">
              <a:latin typeface="Candara" panose="020E0502030303020204" pitchFamily="34" charset="0"/>
            </a:rPr>
            <a:t>The </a:t>
          </a:r>
          <a:r>
            <a:rPr lang="en-US" sz="2400" kern="1200" err="1">
              <a:latin typeface="Candara" panose="020E0502030303020204" pitchFamily="34" charset="0"/>
            </a:rPr>
            <a:t>OBBB</a:t>
          </a:r>
          <a:r>
            <a:rPr lang="en-US" sz="2400" kern="1200">
              <a:latin typeface="Candara" panose="020E0502030303020204" pitchFamily="34" charset="0"/>
            </a:rPr>
            <a:t> increased the 1099 reporting threshold to $2,000 starting in 2026 (indexed for inflation)</a:t>
          </a:r>
        </a:p>
      </dsp:txBody>
      <dsp:txXfrm>
        <a:off x="1592942" y="589"/>
        <a:ext cx="9735057" cy="1379170"/>
      </dsp:txXfrm>
    </dsp:sp>
    <dsp:sp modelId="{CE3F5167-5275-4E98-AE9E-13D1ED377CBF}">
      <dsp:nvSpPr>
        <dsp:cNvPr id="0" name=""/>
        <dsp:cNvSpPr/>
      </dsp:nvSpPr>
      <dsp:spPr>
        <a:xfrm>
          <a:off x="0" y="1724552"/>
          <a:ext cx="11328000" cy="1379170"/>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8CB105DD-E24E-45DB-AC3E-99D4B700E074}">
      <dsp:nvSpPr>
        <dsp:cNvPr id="0" name=""/>
        <dsp:cNvSpPr/>
      </dsp:nvSpPr>
      <dsp:spPr>
        <a:xfrm>
          <a:off x="417199" y="2034866"/>
          <a:ext cx="758543" cy="7585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241F53-9571-498A-8018-D990E290D71C}">
      <dsp:nvSpPr>
        <dsp:cNvPr id="0" name=""/>
        <dsp:cNvSpPr/>
      </dsp:nvSpPr>
      <dsp:spPr>
        <a:xfrm>
          <a:off x="1592942" y="1724552"/>
          <a:ext cx="9735057" cy="137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62" tIns="145962" rIns="145962" bIns="145962" numCol="1" spcCol="1270" anchor="ctr" anchorCtr="0">
          <a:noAutofit/>
        </a:bodyPr>
        <a:lstStyle/>
        <a:p>
          <a:pPr marL="0" lvl="0" indent="0" algn="l" defTabSz="1066800">
            <a:lnSpc>
              <a:spcPct val="100000"/>
            </a:lnSpc>
            <a:spcBef>
              <a:spcPct val="0"/>
            </a:spcBef>
            <a:spcAft>
              <a:spcPct val="35000"/>
            </a:spcAft>
            <a:buNone/>
          </a:pPr>
          <a:r>
            <a:rPr lang="en-US" sz="2400" kern="1200">
              <a:latin typeface="Candara" panose="020E0502030303020204" pitchFamily="34" charset="0"/>
            </a:rPr>
            <a:t>1099 reporting threshold still $600 for 2025</a:t>
          </a:r>
        </a:p>
      </dsp:txBody>
      <dsp:txXfrm>
        <a:off x="1592942" y="1724552"/>
        <a:ext cx="9735057" cy="1379170"/>
      </dsp:txXfrm>
    </dsp:sp>
    <dsp:sp modelId="{E61F690A-CA1E-422B-8E82-E8050DF94F25}">
      <dsp:nvSpPr>
        <dsp:cNvPr id="0" name=""/>
        <dsp:cNvSpPr/>
      </dsp:nvSpPr>
      <dsp:spPr>
        <a:xfrm>
          <a:off x="0" y="3448515"/>
          <a:ext cx="11328000" cy="1379170"/>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19B93D6C-4438-4DC9-931E-C0DB65C02F35}">
      <dsp:nvSpPr>
        <dsp:cNvPr id="0" name=""/>
        <dsp:cNvSpPr/>
      </dsp:nvSpPr>
      <dsp:spPr>
        <a:xfrm>
          <a:off x="417199" y="3758829"/>
          <a:ext cx="758543" cy="7585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546784-E0BC-493C-8305-13606FD68FC0}">
      <dsp:nvSpPr>
        <dsp:cNvPr id="0" name=""/>
        <dsp:cNvSpPr/>
      </dsp:nvSpPr>
      <dsp:spPr>
        <a:xfrm>
          <a:off x="1592942" y="3448515"/>
          <a:ext cx="9735057" cy="1379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62" tIns="145962" rIns="145962" bIns="145962" numCol="1" spcCol="1270" anchor="ctr" anchorCtr="0">
          <a:noAutofit/>
        </a:bodyPr>
        <a:lstStyle/>
        <a:p>
          <a:pPr marL="0" lvl="0" indent="0" algn="l" defTabSz="1066800">
            <a:lnSpc>
              <a:spcPct val="100000"/>
            </a:lnSpc>
            <a:spcBef>
              <a:spcPct val="0"/>
            </a:spcBef>
            <a:spcAft>
              <a:spcPct val="35000"/>
            </a:spcAft>
            <a:buNone/>
          </a:pPr>
          <a:r>
            <a:rPr lang="en-US" sz="2400" kern="1200">
              <a:latin typeface="Candara" panose="020E0502030303020204" pitchFamily="34" charset="0"/>
            </a:rPr>
            <a:t>Reminder – All information returns (W-2s, 1099s, 1095s, 8300, etc.) are now required to be e-filed.  Required if at least 10 information returns. </a:t>
          </a:r>
        </a:p>
      </dsp:txBody>
      <dsp:txXfrm>
        <a:off x="1592942" y="3448515"/>
        <a:ext cx="9735057" cy="137917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B2E6B-3E9B-49FE-B199-AB26C2F16CE0}"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211B9-F141-4ACE-896C-8107D81BE612}" type="slidenum">
              <a:rPr lang="en-US" smtClean="0"/>
              <a:t>‹#›</a:t>
            </a:fld>
            <a:endParaRPr lang="en-US"/>
          </a:p>
        </p:txBody>
      </p:sp>
    </p:spTree>
    <p:extLst>
      <p:ext uri="{BB962C8B-B14F-4D97-AF65-F5344CB8AC3E}">
        <p14:creationId xmlns:p14="http://schemas.microsoft.com/office/powerpoint/2010/main" val="340730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EE03E-E851-C073-FBC7-0AE05F3287CB}"/>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55387C0-8032-EB38-7CDD-394AB5FEB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220E3B-7284-99A8-38B1-C104164A16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47562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Substantial transformation:  </a:t>
            </a:r>
            <a:r>
              <a:rPr lang="en-US" sz="1200"/>
              <a:t>Regulations will be provided consistent with guidance provided under §954(d). </a:t>
            </a:r>
            <a:endParaRPr lang="en-US" sz="1200" b="1"/>
          </a:p>
          <a:p>
            <a:endParaRPr lang="en-US"/>
          </a:p>
        </p:txBody>
      </p:sp>
      <p:sp>
        <p:nvSpPr>
          <p:cNvPr id="4" name="Slide Number Placeholder 3"/>
          <p:cNvSpPr>
            <a:spLocks noGrp="1"/>
          </p:cNvSpPr>
          <p:nvPr>
            <p:ph type="sldNum" sz="quarter" idx="5"/>
          </p:nvPr>
        </p:nvSpPr>
        <p:spPr/>
        <p:txBody>
          <a:bodyPr/>
          <a:lstStyle/>
          <a:p>
            <a:fld id="{8C8211B9-F141-4ACE-896C-8107D81BE612}" type="slidenum">
              <a:rPr lang="en-US" smtClean="0"/>
              <a:t>13</a:t>
            </a:fld>
            <a:endParaRPr lang="en-US"/>
          </a:p>
        </p:txBody>
      </p:sp>
    </p:spTree>
    <p:extLst>
      <p:ext uri="{BB962C8B-B14F-4D97-AF65-F5344CB8AC3E}">
        <p14:creationId xmlns:p14="http://schemas.microsoft.com/office/powerpoint/2010/main" val="105045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3B3D4-7BD9-3CE6-4BC0-F1E0C9911CF3}"/>
            </a:ext>
          </a:extLst>
        </p:cNvPr>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BFF797A-6711-8BB8-11E8-12E13FEE9E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E27A162-9E27-35E3-A495-892ED8772F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"Beginning of Construction" Need to establish that construction has begun before July 5, 2026 by satisfying the Physical Work test. Physical work test pertains to applicable wind and solar facilities and requires work of a significant nature has begun. Notice 2025-42 provides definitions for physical work test and what activities must to met to satisfy the test.</a:t>
            </a:r>
          </a:p>
        </p:txBody>
      </p:sp>
    </p:spTree>
    <p:extLst>
      <p:ext uri="{BB962C8B-B14F-4D97-AF65-F5344CB8AC3E}">
        <p14:creationId xmlns:p14="http://schemas.microsoft.com/office/powerpoint/2010/main" val="332605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7C935-EBB4-257E-26E2-F0D39A4EE745}"/>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EFD83DB-E00F-9BC2-19D1-9B408427FE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2D7B2F71-0EBA-FDC0-D789-AA8EADCAC2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34577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F68C9-0AC1-D8FC-26A4-668EA47389EB}"/>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6D533D6-8A9E-6AA0-D6A4-166B2264A4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F9597CA2-0D54-15C2-D0C5-89730CF6EE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28624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0E104-6D51-531F-FBC3-5F096404D768}"/>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0503610F-545D-893F-C322-26881ED16F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089B6F9-D37B-28C4-C105-0F985BE27C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2022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3EB14-C825-FAA1-5E88-52BF4730240D}"/>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5087877-0FAC-BC06-A5FB-68AB7D4CAE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C8FEAB5-C266-D4A6-5613-0E5ACF8C67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0556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8F15-18FA-9953-FAE8-257277CD7586}"/>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7E44809-9032-1879-DE45-1C388F7924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CE95FB17-4678-0EDD-F848-DA3EAF0D4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08868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30027-1CFB-9887-4AAF-C3916153D62D}"/>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68B18C36-29BE-5F32-F7E9-D57AE50B1F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D4B6D585-EBF5-D677-1F03-890C8993D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37837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E9E6-648F-A855-B4CC-E00D46520792}"/>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423D2B9-76A3-7AB1-07F3-5E034D0EB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248FDA27-E4FC-351B-B398-85568EF8F0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39776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E0E3-FDB3-6DA6-8098-379DD0DDF82B}"/>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5889684-74DE-71B0-DC6F-3D59218D23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57CC5E56-D558-8C29-AE29-A57AB03FDC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11546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of feedback throughout</a:t>
            </a:r>
          </a:p>
          <a:p>
            <a:r>
              <a:rPr lang="en-US" dirty="0"/>
              <a:t>Not too late to register for days 2 and 3</a:t>
            </a:r>
          </a:p>
          <a:p>
            <a:r>
              <a:rPr lang="en-US" dirty="0"/>
              <a:t>Please submit your questions in the Q*A box; we have folks working behind the scenes to monitor;</a:t>
            </a:r>
          </a:p>
          <a:p>
            <a:r>
              <a:rPr lang="en-US" dirty="0"/>
              <a:t>Breaks are planned throughout – for example……….following our keynote speakers this morning, there will be a 5 minute break prior to the start of the accounting updates.</a:t>
            </a:r>
          </a:p>
          <a:p>
            <a:r>
              <a:rPr lang="en-US" dirty="0"/>
              <a:t>If you are having any technical difficulty with the software, please submit that question in the QA; our software experts are also monitoring the chat rooms and can do their best to respond and assist throughout the programs.</a:t>
            </a:r>
          </a:p>
        </p:txBody>
      </p:sp>
    </p:spTree>
    <p:extLst>
      <p:ext uri="{BB962C8B-B14F-4D97-AF65-F5344CB8AC3E}">
        <p14:creationId xmlns:p14="http://schemas.microsoft.com/office/powerpoint/2010/main" val="428633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D5051-0749-3E5A-9452-CDA6273D26D7}"/>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A3346FD-5678-D523-A118-CBAC915871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2BFB5EC6-083C-5EF2-B443-2D732FD9D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54437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9584C45-534E-48BD-8C22-0676DC1900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6F94D12-C4E9-4992-80D9-1333DF9CCF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16195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53ED-D9F8-B99D-4D50-DC5D6C8DB0A5}"/>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454863E2-97E6-C672-107B-A1C1338867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C089B2C5-FAB2-6A91-6AAF-F490FACD68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42464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B63A-73E8-404E-57D8-B687B4CA33FD}"/>
            </a:ext>
          </a:extLst>
        </p:cNvPr>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62C76E34-6C6E-495C-1B63-A60DE47440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FDA105B6-7167-B86F-EAC8-8F6DDC2059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2628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where allowed by law</a:t>
            </a:r>
          </a:p>
          <a:p>
            <a:pPr marL="171450" indent="-171450">
              <a:buFont typeface="Arial" panose="020B0604020202020204" pitchFamily="34" charset="0"/>
              <a:buChar char="•"/>
            </a:pPr>
            <a:r>
              <a:rPr lang="en-US"/>
              <a:t>Good idea if you are expecting to have a payment or refund to set up accounts now as there is an alert on the IRS site that payment processing is delayed</a:t>
            </a:r>
          </a:p>
        </p:txBody>
      </p:sp>
      <p:sp>
        <p:nvSpPr>
          <p:cNvPr id="4" name="Slide Number Placeholder 3"/>
          <p:cNvSpPr>
            <a:spLocks noGrp="1"/>
          </p:cNvSpPr>
          <p:nvPr>
            <p:ph type="sldNum" sz="quarter" idx="5"/>
          </p:nvPr>
        </p:nvSpPr>
        <p:spPr/>
        <p:txBody>
          <a:bodyPr/>
          <a:lstStyle/>
          <a:p>
            <a:fld id="{8C8211B9-F141-4ACE-896C-8107D81BE612}" type="slidenum">
              <a:rPr lang="en-US" smtClean="0"/>
              <a:t>59</a:t>
            </a:fld>
            <a:endParaRPr lang="en-US"/>
          </a:p>
        </p:txBody>
      </p:sp>
    </p:spTree>
    <p:extLst>
      <p:ext uri="{BB962C8B-B14F-4D97-AF65-F5344CB8AC3E}">
        <p14:creationId xmlns:p14="http://schemas.microsoft.com/office/powerpoint/2010/main" val="372520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D0FCB-3798-4688-675B-583744D90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7499F-D6D2-31BA-AA53-F374EE64D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C3887-F63F-6013-CB10-B0F3C227EB7E}"/>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AFD94D0-FB6A-7346-2014-37B12E1DFA91}"/>
              </a:ext>
            </a:extLst>
          </p:cNvPr>
          <p:cNvSpPr>
            <a:spLocks noGrp="1"/>
          </p:cNvSpPr>
          <p:nvPr>
            <p:ph type="sldNum" sz="quarter" idx="5"/>
          </p:nvPr>
        </p:nvSpPr>
        <p:spPr/>
        <p:txBody>
          <a:bodyPr/>
          <a:lstStyle/>
          <a:p>
            <a:fld id="{8C8211B9-F141-4ACE-896C-8107D81BE612}" type="slidenum">
              <a:rPr lang="en-US" smtClean="0"/>
              <a:t>60</a:t>
            </a:fld>
            <a:endParaRPr lang="en-US"/>
          </a:p>
        </p:txBody>
      </p:sp>
    </p:spTree>
    <p:extLst>
      <p:ext uri="{BB962C8B-B14F-4D97-AF65-F5344CB8AC3E}">
        <p14:creationId xmlns:p14="http://schemas.microsoft.com/office/powerpoint/2010/main" val="159323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F45B7-5CD0-B0C1-B84F-5B3BC191B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6EA95-89B1-DEE2-53B2-AE0E1105A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119EF-0656-AA46-8BB4-415F78BAE234}"/>
              </a:ext>
            </a:extLst>
          </p:cNvPr>
          <p:cNvSpPr>
            <a:spLocks noGrp="1"/>
          </p:cNvSpPr>
          <p:nvPr>
            <p:ph type="body" idx="1"/>
          </p:nvPr>
        </p:nvSpPr>
        <p:spPr/>
        <p:txBody>
          <a:bodyPr/>
          <a:lstStyle/>
          <a:p>
            <a:pPr marL="171450" indent="-171450">
              <a:buFont typeface="Arial" panose="020B0604020202020204" pitchFamily="34" charset="0"/>
              <a:buChar char="•"/>
            </a:pPr>
            <a:r>
              <a:rPr lang="en-US"/>
              <a:t>No official guidance has been issued to date</a:t>
            </a:r>
          </a:p>
        </p:txBody>
      </p:sp>
      <p:sp>
        <p:nvSpPr>
          <p:cNvPr id="4" name="Slide Number Placeholder 3">
            <a:extLst>
              <a:ext uri="{FF2B5EF4-FFF2-40B4-BE49-F238E27FC236}">
                <a16:creationId xmlns:a16="http://schemas.microsoft.com/office/drawing/2014/main" id="{AF5B4375-B62D-161F-691C-09C3EB3D6557}"/>
              </a:ext>
            </a:extLst>
          </p:cNvPr>
          <p:cNvSpPr>
            <a:spLocks noGrp="1"/>
          </p:cNvSpPr>
          <p:nvPr>
            <p:ph type="sldNum" sz="quarter" idx="5"/>
          </p:nvPr>
        </p:nvSpPr>
        <p:spPr/>
        <p:txBody>
          <a:bodyPr/>
          <a:lstStyle/>
          <a:p>
            <a:fld id="{8C8211B9-F141-4ACE-896C-8107D81BE612}" type="slidenum">
              <a:rPr lang="en-US" smtClean="0"/>
              <a:t>61</a:t>
            </a:fld>
            <a:endParaRPr lang="en-US"/>
          </a:p>
        </p:txBody>
      </p:sp>
    </p:spTree>
    <p:extLst>
      <p:ext uri="{BB962C8B-B14F-4D97-AF65-F5344CB8AC3E}">
        <p14:creationId xmlns:p14="http://schemas.microsoft.com/office/powerpoint/2010/main" val="462768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ACBE-2B04-5647-CD9E-86AFDA597090}"/>
            </a:ext>
          </a:extLst>
        </p:cNvPr>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CFDC888-253B-0A17-95F7-20C4943B78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E82C3DAB-0AA1-094B-F1B2-43FA6C9D4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176026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022E2-1FB9-E7A4-1C4B-E87AC360D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22F7D-2587-DB51-D368-7B4F60048B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080EF-9106-DA93-1DEC-5BE3F96DC1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0996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1E687-25A7-1ED9-F4DD-D48C2660F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FF1B9-A274-5DE6-634F-9A0311635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19396-FB11-4003-D99B-745FDE340DC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70801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9584C45-534E-48BD-8C22-0676DC1900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6F94D12-C4E9-4992-80D9-1333DF9CCF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a:buChar char="•"/>
            </a:pPr>
            <a:r>
              <a:rPr lang="en-US" altLang="en-US"/>
              <a:t>Budget reconciliation allows legislation impacting revenues and spending to pass the Senate with 51 votes rather than the 60-vote filibuster threshold. </a:t>
            </a:r>
            <a:endParaRPr lang="en-US">
              <a:solidFill>
                <a:srgbClr val="000000"/>
              </a:solidFill>
            </a:endParaRPr>
          </a:p>
          <a:p>
            <a:pPr marL="171450" indent="-171450">
              <a:buFont typeface="Arial"/>
              <a:buChar char="•"/>
            </a:pPr>
            <a:r>
              <a:rPr lang="en-US">
                <a:solidFill>
                  <a:srgbClr val="000000"/>
                </a:solidFill>
              </a:rPr>
              <a:t>For tax reform, one of the most notable is that legislation cannot increase the deficit outside of the budget window, which, currently, is 10 years. </a:t>
            </a:r>
            <a:endParaRPr lang="en-US" altLang="en-US">
              <a:solidFill>
                <a:srgbClr val="000000"/>
              </a:solidFill>
            </a:endParaRPr>
          </a:p>
          <a:p>
            <a:pPr marL="171450" indent="-171450">
              <a:buFont typeface="Arial"/>
              <a:buChar char="•"/>
            </a:pPr>
            <a:r>
              <a:rPr lang="en-US">
                <a:solidFill>
                  <a:srgbClr val="444444"/>
                </a:solidFill>
              </a:rPr>
              <a:t>Congressional Budget Office (CBO) projects $3 trillion increase in debt (static scoring)</a:t>
            </a:r>
            <a:endParaRPr lang="en-US">
              <a:solidFill>
                <a:srgbClr val="000000"/>
              </a:solidFill>
            </a:endParaRPr>
          </a:p>
          <a:p>
            <a:pPr marL="171450" indent="-171450">
              <a:buFont typeface="Arial"/>
              <a:buChar char="•"/>
            </a:pPr>
            <a:r>
              <a:rPr lang="en-US">
                <a:solidFill>
                  <a:srgbClr val="444444"/>
                </a:solidFill>
              </a:rPr>
              <a:t>White House Council of Economic Advisers (CEA) projects $4.5 trillion reduction in debt (dynamic scoring) </a:t>
            </a:r>
            <a:endParaRPr lang="en-US"/>
          </a:p>
        </p:txBody>
      </p:sp>
    </p:spTree>
    <p:extLst>
      <p:ext uri="{BB962C8B-B14F-4D97-AF65-F5344CB8AC3E}">
        <p14:creationId xmlns:p14="http://schemas.microsoft.com/office/powerpoint/2010/main" val="4161953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695E3-4BCD-1DED-7803-3DEC40C8C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5B46-01FC-3686-A26D-9697DBEE0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086FD-59C0-20E7-DC24-BEA3128F00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1189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051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36822-F5D1-21A9-FBE9-7ECB6E783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0E572-9E35-338C-3AF4-8609A94F9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93ADC-1516-212C-675A-0CD4F215A3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5487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A38AE80-6065-4D3F-B071-3D82CDDB6F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E20F3A7-19B6-41C9-A300-202D538012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A76F957-A180-48DC-BEE9-5B7486429C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D38F9096-14EC-4E11-924C-609203ED84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0470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774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BDF25-5615-043F-A0DA-BE85F9156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15EC1-E2B4-C7DB-453D-73733D019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E2609-C01D-7066-56E2-50887FAD41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2678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1CA1-1A5C-3C4A-0C06-0C85DC5A7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DA975-F6C9-AAC6-FD21-A3CAD0B25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3890F-9546-0E99-EE24-89B6A278D3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45066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171450" indent="-171450">
              <a:buFont typeface="Arial" panose="020B0604020202020204" pitchFamily="34" charset="0"/>
              <a:buChar char="•"/>
            </a:pPr>
            <a:r>
              <a:rPr lang="en-US" sz="1200" dirty="0"/>
              <a:t>The provision was adopted in lieu of President Trump’s 15% corporate income tax rate proposal for US-based manufacturing income. </a:t>
            </a:r>
          </a:p>
          <a:p>
            <a:pPr marL="171450" indent="-171450">
              <a:buFont typeface="Arial" panose="020B0604020202020204" pitchFamily="34" charset="0"/>
              <a:buChar char="•"/>
            </a:pPr>
            <a:r>
              <a:rPr lang="en-US" sz="1200" dirty="0"/>
              <a:t>State conforming of Sec. 168(n) will need to be addressed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1"/>
                </a:solidFill>
                <a:latin typeface="Arial"/>
              </a:rPr>
              <a:t>QPP</a:t>
            </a:r>
            <a:r>
              <a:rPr lang="en-US" sz="1200" dirty="0">
                <a:solidFill>
                  <a:schemeClr val="accent1"/>
                </a:solidFill>
                <a:latin typeface="Arial"/>
              </a:rPr>
              <a:t> does not include alternative depreciation system (ADS) property.</a:t>
            </a:r>
            <a:endParaRPr lang="en-US" sz="1200" dirty="0">
              <a:solidFill>
                <a:schemeClr val="accent1"/>
              </a:solidFill>
              <a:latin typeface="Arial"/>
              <a:cs typeface="Arial"/>
            </a:endParaRPr>
          </a:p>
          <a:p>
            <a:pPr marL="171450" indent="-171450">
              <a:buFont typeface="Arial" panose="020B0604020202020204" pitchFamily="34" charset="0"/>
              <a:buChar char="•"/>
              <a:defRPr/>
            </a:pPr>
            <a:r>
              <a:rPr lang="en-US" dirty="0">
                <a:solidFill>
                  <a:schemeClr val="accent1"/>
                </a:solidFill>
                <a:latin typeface="Arial"/>
                <a:cs typeface="Arial"/>
              </a:rPr>
              <a:t>May not be revoked without consent </a:t>
            </a:r>
            <a:endParaRPr lang="en-US" dirty="0">
              <a:solidFill>
                <a:srgbClr val="000000"/>
              </a:solidFill>
            </a:endParaRPr>
          </a:p>
          <a:p>
            <a:pPr marL="171450" indent="-171450">
              <a:buFont typeface="Arial" panose="020B0604020202020204" pitchFamily="34" charset="0"/>
              <a:buChar char="•"/>
              <a:defRPr/>
            </a:pPr>
            <a:r>
              <a:rPr lang="en-US" dirty="0">
                <a:solidFill>
                  <a:srgbClr val="404040"/>
                </a:solidFill>
              </a:rPr>
              <a:t>IRS to issue guidance on  what constitutes a substantial transformation of property consistent with guidance provided under §954(d).</a:t>
            </a:r>
            <a:endParaRPr lang="en-US" dirty="0">
              <a:solidFill>
                <a:srgbClr val="000000"/>
              </a:solidFill>
            </a:endParaRPr>
          </a:p>
          <a:p>
            <a:pPr marL="171450" indent="-171450">
              <a:buFont typeface="Arial" panose="020B0604020202020204" pitchFamily="34" charset="0"/>
              <a:buChar char="•"/>
            </a:pPr>
            <a:endParaRPr lang="en-US" sz="1200" dirty="0">
              <a:solidFill>
                <a:schemeClr val="accent1"/>
              </a:solidFill>
              <a:latin typeface="Arial"/>
              <a:cs typeface="Arial"/>
            </a:endParaRPr>
          </a:p>
          <a:p>
            <a:pPr marL="171450" indent="-171450">
              <a:buFont typeface="Arial" panose="020B0604020202020204" pitchFamily="34" charset="0"/>
              <a:buChar char="•"/>
            </a:pPr>
            <a:endParaRPr lang="en-US" dirty="0">
              <a:solidFill>
                <a:srgbClr val="156082"/>
              </a:solidFill>
              <a:latin typeface="Arial"/>
              <a:cs typeface="Arial"/>
            </a:endParaRPr>
          </a:p>
          <a:p>
            <a:pPr marL="171450" indent="-171450">
              <a:buFont typeface="Arial" panose="020B0604020202020204" pitchFamily="34" charset="0"/>
              <a:buChar char="•"/>
            </a:pPr>
            <a:endParaRPr lang="en-US" dirty="0">
              <a:solidFill>
                <a:srgbClr val="156082"/>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8C8211B9-F141-4ACE-896C-8107D81BE612}" type="slidenum">
              <a:rPr lang="en-US" smtClean="0"/>
              <a:t>12</a:t>
            </a:fld>
            <a:endParaRPr lang="en-US"/>
          </a:p>
        </p:txBody>
      </p:sp>
    </p:spTree>
    <p:extLst>
      <p:ext uri="{BB962C8B-B14F-4D97-AF65-F5344CB8AC3E}">
        <p14:creationId xmlns:p14="http://schemas.microsoft.com/office/powerpoint/2010/main" val="316414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 y="4"/>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7"/>
            <a:ext cx="8991600" cy="1261295"/>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2" y="4061043"/>
            <a:ext cx="6580188" cy="580921"/>
          </a:xfrm>
          <a:solidFill>
            <a:srgbClr val="002060">
              <a:alpha val="80000"/>
            </a:srgbClr>
          </a:solidFill>
        </p:spPr>
        <p:txBody>
          <a:bodyPr vert="horz" lIns="180000" tIns="180000" rIns="180000" bIns="180000" rtlCol="0">
            <a:noAutofit/>
          </a:bodyPr>
          <a:lstStyle>
            <a:lvl1pPr marL="0" indent="0" algn="r">
              <a:buNone/>
              <a:defRPr lang="en-ZA" dirty="0">
                <a:solidFill>
                  <a:schemeClr val="bg1"/>
                </a:solidFill>
              </a:defRPr>
            </a:lvl1pPr>
          </a:lstStyle>
          <a:p>
            <a:pPr marL="266693" lvl="0" indent="-266693"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90"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Tree>
    <p:extLst>
      <p:ext uri="{BB962C8B-B14F-4D97-AF65-F5344CB8AC3E}">
        <p14:creationId xmlns:p14="http://schemas.microsoft.com/office/powerpoint/2010/main" val="339674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ubtitle, and Content">
    <p:spTree>
      <p:nvGrpSpPr>
        <p:cNvPr id="1" name=""/>
        <p:cNvGrpSpPr/>
        <p:nvPr/>
      </p:nvGrpSpPr>
      <p:grpSpPr>
        <a:xfrm>
          <a:off x="0" y="0"/>
          <a:ext cx="0" cy="0"/>
          <a:chOff x="0" y="0"/>
          <a:chExt cx="0" cy="0"/>
        </a:xfrm>
      </p:grpSpPr>
      <p:sp>
        <p:nvSpPr>
          <p:cNvPr id="8" name="Rectangle 7"/>
          <p:cNvSpPr/>
          <p:nvPr userDrawn="1"/>
        </p:nvSpPr>
        <p:spPr>
          <a:xfrm>
            <a:off x="9764995" y="4"/>
            <a:ext cx="2427007" cy="6803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057056" cy="432000"/>
          </a:xfrm>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9057056" cy="511308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16667" b="-16667"/>
          <a:stretch/>
        </p:blipFill>
        <p:spPr>
          <a:xfrm>
            <a:off x="9902757" y="6439821"/>
            <a:ext cx="1719395" cy="298198"/>
          </a:xfrm>
          <a:prstGeom prst="rect">
            <a:avLst/>
          </a:prstGeom>
        </p:spPr>
      </p:pic>
      <p:sp>
        <p:nvSpPr>
          <p:cNvPr id="10" name="Rectangle 9" descr="Accent block left">
            <a:extLst>
              <a:ext uri="{FF2B5EF4-FFF2-40B4-BE49-F238E27FC236}">
                <a16:creationId xmlns:a16="http://schemas.microsoft.com/office/drawing/2014/main" id="{5868351E-AE65-4867-B659-C4A2C11A6A6C}"/>
              </a:ext>
              <a:ext uri="{C183D7F6-B498-43B3-948B-1728B52AA6E4}">
                <adec:decorative xmlns:adec="http://schemas.microsoft.com/office/drawing/2017/decorative" val="1"/>
              </a:ext>
            </a:extLst>
          </p:cNvPr>
          <p:cNvSpPr/>
          <p:nvPr userDrawn="1"/>
        </p:nvSpPr>
        <p:spPr>
          <a:xfrm>
            <a:off x="483558" y="1103560"/>
            <a:ext cx="1984175" cy="1148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19855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2" y="1008000"/>
            <a:ext cx="11339513" cy="360000"/>
          </a:xfrm>
        </p:spPr>
        <p:txBody>
          <a:bodyPr/>
          <a:lstStyle>
            <a:lvl1pPr marL="0" indent="0">
              <a:buNone/>
              <a:defRPr sz="2000">
                <a:latin typeface="+mj-lt"/>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lnSpc>
                <a:spcPct val="100000"/>
              </a:lnSpc>
              <a:spcBef>
                <a:spcPts val="0"/>
              </a:spcBef>
              <a:spcAft>
                <a:spcPts val="600"/>
              </a:spcAft>
              <a:defRPr sz="2400">
                <a:solidFill>
                  <a:schemeClr val="tx1">
                    <a:lumMod val="75000"/>
                    <a:lumOff val="25000"/>
                  </a:schemeClr>
                </a:solidFill>
              </a:defRPr>
            </a:lvl1pPr>
            <a:lvl2pPr>
              <a:lnSpc>
                <a:spcPct val="100000"/>
              </a:lnSpc>
              <a:spcBef>
                <a:spcPts val="0"/>
              </a:spcBef>
              <a:spcAft>
                <a:spcPts val="600"/>
              </a:spcAft>
              <a:defRPr sz="2000">
                <a:solidFill>
                  <a:schemeClr val="tx1">
                    <a:lumMod val="75000"/>
                    <a:lumOff val="25000"/>
                  </a:schemeClr>
                </a:solidFill>
              </a:defRPr>
            </a:lvl2pPr>
            <a:lvl3pPr>
              <a:lnSpc>
                <a:spcPct val="100000"/>
              </a:lnSpc>
              <a:spcBef>
                <a:spcPts val="0"/>
              </a:spcBef>
              <a:spcAft>
                <a:spcPts val="600"/>
              </a:spcAft>
              <a:defRPr sz="1800">
                <a:solidFill>
                  <a:schemeClr val="tx1">
                    <a:lumMod val="75000"/>
                    <a:lumOff val="25000"/>
                  </a:schemeClr>
                </a:solidFill>
              </a:defRPr>
            </a:lvl3pPr>
            <a:lvl4pPr>
              <a:lnSpc>
                <a:spcPct val="100000"/>
              </a:lnSpc>
              <a:spcBef>
                <a:spcPts val="0"/>
              </a:spcBef>
              <a:spcAft>
                <a:spcPts val="600"/>
              </a:spcAft>
              <a:defRPr sz="1600">
                <a:solidFill>
                  <a:schemeClr val="tx1">
                    <a:lumMod val="75000"/>
                    <a:lumOff val="25000"/>
                  </a:schemeClr>
                </a:solidFill>
              </a:defRPr>
            </a:lvl4pPr>
            <a:lvl5pPr>
              <a:lnSpc>
                <a:spcPct val="100000"/>
              </a:lnSpc>
              <a:spcBef>
                <a:spcPts val="0"/>
              </a:spcBef>
              <a:spcAft>
                <a:spcPts val="600"/>
              </a:spcAft>
              <a:defRPr sz="1600">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descr="Accent block left">
            <a:extLst>
              <a:ext uri="{FF2B5EF4-FFF2-40B4-BE49-F238E27FC236}">
                <a16:creationId xmlns:a16="http://schemas.microsoft.com/office/drawing/2014/main" id="{152BFDAA-797E-4597-8DC6-430B7D561AD9}"/>
              </a:ext>
              <a:ext uri="{C183D7F6-B498-43B3-948B-1728B52AA6E4}">
                <adec:decorative xmlns:adec="http://schemas.microsoft.com/office/drawing/2017/decorative" val="1"/>
              </a:ext>
            </a:extLst>
          </p:cNvPr>
          <p:cNvSpPr/>
          <p:nvPr userDrawn="1"/>
        </p:nvSpPr>
        <p:spPr>
          <a:xfrm>
            <a:off x="483558" y="1352945"/>
            <a:ext cx="1984175" cy="1148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886948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90" y="1511250"/>
            <a:ext cx="5472113" cy="468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341322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49" y="1511480"/>
            <a:ext cx="3600451"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49" y="1511475"/>
            <a:ext cx="3600451"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50658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4"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4"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4" y="1507535"/>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4" y="1507535"/>
            <a:ext cx="2160588"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30433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7"/>
            <a:ext cx="8991600" cy="1261295"/>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2" y="4061043"/>
            <a:ext cx="6580188" cy="580921"/>
          </a:xfrm>
          <a:solidFill>
            <a:srgbClr val="002060">
              <a:alpha val="80000"/>
            </a:srgbClr>
          </a:solidFill>
        </p:spPr>
        <p:txBody>
          <a:bodyPr vert="horz" lIns="180000" tIns="180000" rIns="180000" bIns="180000" rtlCol="0">
            <a:noAutofit/>
          </a:bodyPr>
          <a:lstStyle>
            <a:lvl1pPr marL="0" indent="0" algn="r">
              <a:buNone/>
              <a:defRPr lang="en-ZA" dirty="0">
                <a:solidFill>
                  <a:schemeClr val="bg1"/>
                </a:solidFill>
              </a:defRPr>
            </a:lvl1pPr>
          </a:lstStyle>
          <a:p>
            <a:pPr marL="266693" lvl="0" indent="-266693"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90"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Tree>
    <p:extLst>
      <p:ext uri="{BB962C8B-B14F-4D97-AF65-F5344CB8AC3E}">
        <p14:creationId xmlns:p14="http://schemas.microsoft.com/office/powerpoint/2010/main" val="166643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151">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2"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2" y="4114627"/>
            <a:ext cx="5956300" cy="1095056"/>
          </a:xfrm>
          <a:solidFill>
            <a:srgbClr val="002060">
              <a:alpha val="80000"/>
            </a:srgbClr>
          </a:solidFill>
        </p:spPr>
        <p:txBody>
          <a:bodyPr vert="horz" lIns="252000" tIns="180000" rIns="180000" bIns="180000" rtlCol="0">
            <a:noAutofit/>
          </a:bodyPr>
          <a:lstStyle>
            <a:lvl1pPr marL="0" indent="0" algn="l">
              <a:buNone/>
              <a:defRPr lang="en-US">
                <a:solidFill>
                  <a:schemeClr val="bg1"/>
                </a:solidFill>
              </a:defRPr>
            </a:lvl1pPr>
          </a:lstStyle>
          <a:p>
            <a:pPr marL="266693" lvl="0" indent="-266693"/>
            <a:r>
              <a:rPr lang="en-US" noProof="0"/>
              <a:t>Edit Master text styles</a:t>
            </a:r>
          </a:p>
        </p:txBody>
      </p:sp>
    </p:spTree>
    <p:extLst>
      <p:ext uri="{BB962C8B-B14F-4D97-AF65-F5344CB8AC3E}">
        <p14:creationId xmlns:p14="http://schemas.microsoft.com/office/powerpoint/2010/main" val="1994893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73225"/>
            <a:ext cx="11328000" cy="4918025"/>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Rectangle 5" descr="Accent block left">
            <a:extLst>
              <a:ext uri="{FF2B5EF4-FFF2-40B4-BE49-F238E27FC236}">
                <a16:creationId xmlns:a16="http://schemas.microsoft.com/office/drawing/2014/main" id="{D68D9C77-726A-4483-856D-F30113979FDE}"/>
              </a:ext>
              <a:ext uri="{C183D7F6-B498-43B3-948B-1728B52AA6E4}">
                <adec:decorative xmlns:adec="http://schemas.microsoft.com/office/drawing/2017/decorative" val="1"/>
              </a:ext>
            </a:extLst>
          </p:cNvPr>
          <p:cNvSpPr/>
          <p:nvPr userDrawn="1"/>
        </p:nvSpPr>
        <p:spPr>
          <a:xfrm>
            <a:off x="483558" y="1011200"/>
            <a:ext cx="1984175" cy="1148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770179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5" y="1007254"/>
            <a:ext cx="5460115"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2001" y="1007254"/>
            <a:ext cx="5448115"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8296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3"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90"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1" y="1224132"/>
            <a:ext cx="5448115" cy="35877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5" y="1224132"/>
            <a:ext cx="5447915" cy="35877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5" y="1955731"/>
            <a:ext cx="5447915" cy="42339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1" y="1943031"/>
            <a:ext cx="5447915" cy="42466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2815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 y="4"/>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2" y="2204792"/>
            <a:ext cx="5956300" cy="1944000"/>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2" y="4148864"/>
            <a:ext cx="5956300" cy="1100565"/>
          </a:xfrm>
          <a:solidFill>
            <a:srgbClr val="002060">
              <a:alpha val="80000"/>
            </a:srgbClr>
          </a:solidFill>
        </p:spPr>
        <p:txBody>
          <a:bodyPr lIns="180000" tIns="180000" rIns="252000" bIns="180000"/>
          <a:lstStyle>
            <a:lvl1pPr marL="0" indent="0" algn="r">
              <a:buNone/>
              <a:defRPr sz="1800">
                <a:solidFill>
                  <a:schemeClr val="bg1"/>
                </a:solidFill>
              </a:defRPr>
            </a:lvl1pPr>
            <a:lvl2pPr marL="266693" indent="0" algn="r">
              <a:buNone/>
              <a:defRPr sz="1800">
                <a:solidFill>
                  <a:schemeClr val="bg1"/>
                </a:solidFill>
              </a:defRPr>
            </a:lvl2pPr>
            <a:lvl3pPr marL="542912" indent="0" algn="r">
              <a:buNone/>
              <a:defRPr sz="1800">
                <a:solidFill>
                  <a:schemeClr val="bg1"/>
                </a:solidFill>
              </a:defRPr>
            </a:lvl3pPr>
            <a:lvl4pPr marL="809605" indent="0" algn="r">
              <a:buNone/>
              <a:defRPr sz="1800">
                <a:solidFill>
                  <a:schemeClr val="bg1"/>
                </a:solidFill>
              </a:defRPr>
            </a:lvl4pPr>
            <a:lvl5pPr marL="1076298"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90"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479589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3"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Edit Master text styles</a:t>
            </a:r>
          </a:p>
        </p:txBody>
      </p:sp>
    </p:spTree>
    <p:extLst>
      <p:ext uri="{BB962C8B-B14F-4D97-AF65-F5344CB8AC3E}">
        <p14:creationId xmlns:p14="http://schemas.microsoft.com/office/powerpoint/2010/main" val="91295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3"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a:t>Click icon to add picture</a:t>
            </a:r>
          </a:p>
        </p:txBody>
      </p:sp>
    </p:spTree>
    <p:extLst>
      <p:ext uri="{BB962C8B-B14F-4D97-AF65-F5344CB8AC3E}">
        <p14:creationId xmlns:p14="http://schemas.microsoft.com/office/powerpoint/2010/main" val="2861291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907125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865246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1" y="2033591"/>
            <a:ext cx="8863263" cy="2790825"/>
          </a:xfrm>
        </p:spPr>
        <p:txBody>
          <a:bodyPr anchor="ctr"/>
          <a:lstStyle>
            <a:lvl1pPr marL="0" indent="0" algn="ctr">
              <a:buNone/>
              <a:defRPr sz="6000"/>
            </a:lvl1pPr>
            <a:lvl2pPr marL="266693" indent="0">
              <a:buNone/>
              <a:defRPr/>
            </a:lvl2pPr>
          </a:lstStyle>
          <a:p>
            <a:pPr lvl="0"/>
            <a:r>
              <a:rPr lang="en-US" noProof="0"/>
              <a:t>Edit Master text styles</a:t>
            </a:r>
          </a:p>
        </p:txBody>
      </p:sp>
    </p:spTree>
    <p:extLst>
      <p:ext uri="{BB962C8B-B14F-4D97-AF65-F5344CB8AC3E}">
        <p14:creationId xmlns:p14="http://schemas.microsoft.com/office/powerpoint/2010/main" val="2764651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190083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descr="Accent block left">
            <a:extLst>
              <a:ext uri="{FF2B5EF4-FFF2-40B4-BE49-F238E27FC236}">
                <a16:creationId xmlns:a16="http://schemas.microsoft.com/office/drawing/2014/main" id="{7172D915-D289-4918-AC11-17B375B47184}"/>
              </a:ext>
            </a:extLst>
          </p:cNvPr>
          <p:cNvSpPr/>
          <p:nvPr userDrawn="1"/>
        </p:nvSpPr>
        <p:spPr>
          <a:xfrm>
            <a:off x="431800" y="1120775"/>
            <a:ext cx="1984375" cy="1143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eaLnBrk="1" fontAlgn="auto" hangingPunct="1">
              <a:spcBef>
                <a:spcPts val="0"/>
              </a:spcBef>
              <a:spcAft>
                <a:spcPts val="0"/>
              </a:spcAft>
              <a:defRPr/>
            </a:pPr>
            <a:endParaRPr lang="en-US">
              <a:solidFill>
                <a:prstClr val="white"/>
              </a:solidFill>
              <a:latin typeface="Candara"/>
            </a:endParaRP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365125"/>
            <a:ext cx="10921800" cy="642875"/>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362974"/>
            <a:ext cx="11328000" cy="482827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3">
            <a:extLst>
              <a:ext uri="{FF2B5EF4-FFF2-40B4-BE49-F238E27FC236}">
                <a16:creationId xmlns:a16="http://schemas.microsoft.com/office/drawing/2014/main" id="{E0E4CF05-AA73-457E-AEA4-4EAF9893AB99}"/>
              </a:ext>
            </a:extLst>
          </p:cNvPr>
          <p:cNvSpPr>
            <a:spLocks noGrp="1"/>
          </p:cNvSpPr>
          <p:nvPr>
            <p:ph type="ftr" sz="quarter" idx="10"/>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Slide Number Placeholder 4">
            <a:extLst>
              <a:ext uri="{FF2B5EF4-FFF2-40B4-BE49-F238E27FC236}">
                <a16:creationId xmlns:a16="http://schemas.microsoft.com/office/drawing/2014/main" id="{521AF569-7832-4770-9B40-AB04D7EB6A6E}"/>
              </a:ext>
            </a:extLst>
          </p:cNvPr>
          <p:cNvSpPr>
            <a:spLocks noGrp="1"/>
          </p:cNvSpPr>
          <p:nvPr>
            <p:ph type="sldNum" sz="quarter" idx="11"/>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B5253B73-DAD6-49EC-81D0-5CA2E91513CF}" type="slidenum">
              <a:rPr lang="en-US" altLang="en-US"/>
              <a:pPr/>
              <a:t>‹#›</a:t>
            </a:fld>
            <a:endParaRPr lang="en-US" altLang="en-US"/>
          </a:p>
        </p:txBody>
      </p:sp>
    </p:spTree>
    <p:extLst>
      <p:ext uri="{BB962C8B-B14F-4D97-AF65-F5344CB8AC3E}">
        <p14:creationId xmlns:p14="http://schemas.microsoft.com/office/powerpoint/2010/main" val="2843363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 y="4"/>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7"/>
            <a:ext cx="8991600" cy="1261295"/>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2" y="4061043"/>
            <a:ext cx="6580188" cy="580921"/>
          </a:xfrm>
          <a:solidFill>
            <a:srgbClr val="002060">
              <a:alpha val="80000"/>
            </a:srgbClr>
          </a:solidFill>
        </p:spPr>
        <p:txBody>
          <a:bodyPr vert="horz" lIns="180000" tIns="180000" rIns="180000" bIns="180000" rtlCol="0">
            <a:noAutofit/>
          </a:bodyPr>
          <a:lstStyle>
            <a:lvl1pPr marL="0" indent="0" algn="r">
              <a:buNone/>
              <a:defRPr lang="en-ZA" dirty="0">
                <a:solidFill>
                  <a:schemeClr val="bg1"/>
                </a:solidFill>
              </a:defRPr>
            </a:lvl1pPr>
          </a:lstStyle>
          <a:p>
            <a:pPr marL="266693" lvl="0" indent="-266693"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90"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Tree>
    <p:extLst>
      <p:ext uri="{BB962C8B-B14F-4D97-AF65-F5344CB8AC3E}">
        <p14:creationId xmlns:p14="http://schemas.microsoft.com/office/powerpoint/2010/main" val="4261409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 y="4"/>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2" y="2204792"/>
            <a:ext cx="5956300" cy="1944000"/>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2" y="4148864"/>
            <a:ext cx="5956300" cy="1100565"/>
          </a:xfrm>
          <a:solidFill>
            <a:srgbClr val="002060">
              <a:alpha val="80000"/>
            </a:srgbClr>
          </a:solidFill>
        </p:spPr>
        <p:txBody>
          <a:bodyPr lIns="180000" tIns="180000" rIns="252000" bIns="180000"/>
          <a:lstStyle>
            <a:lvl1pPr marL="0" indent="0" algn="r">
              <a:buNone/>
              <a:defRPr sz="1800">
                <a:solidFill>
                  <a:schemeClr val="bg1"/>
                </a:solidFill>
              </a:defRPr>
            </a:lvl1pPr>
            <a:lvl2pPr marL="266693" indent="0" algn="r">
              <a:buNone/>
              <a:defRPr sz="1800">
                <a:solidFill>
                  <a:schemeClr val="bg1"/>
                </a:solidFill>
              </a:defRPr>
            </a:lvl2pPr>
            <a:lvl3pPr marL="542912" indent="0" algn="r">
              <a:buNone/>
              <a:defRPr sz="1800">
                <a:solidFill>
                  <a:schemeClr val="bg1"/>
                </a:solidFill>
              </a:defRPr>
            </a:lvl3pPr>
            <a:lvl4pPr marL="809605" indent="0" algn="r">
              <a:buNone/>
              <a:defRPr sz="1800">
                <a:solidFill>
                  <a:schemeClr val="bg1"/>
                </a:solidFill>
              </a:defRPr>
            </a:lvl4pPr>
            <a:lvl5pPr marL="1076298"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90"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936995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4" y="4"/>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151">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2" y="4110764"/>
            <a:ext cx="5956300" cy="1100565"/>
          </a:xfrm>
          <a:solidFill>
            <a:srgbClr val="002060">
              <a:alpha val="80000"/>
            </a:srgbClr>
          </a:solidFill>
        </p:spPr>
        <p:txBody>
          <a:bodyPr lIns="252000" tIns="180000" rIns="180000" bIns="180000"/>
          <a:lstStyle>
            <a:lvl1pPr marL="0" indent="0" algn="l">
              <a:buNone/>
              <a:defRPr sz="1800">
                <a:solidFill>
                  <a:schemeClr val="bg1"/>
                </a:solidFill>
              </a:defRPr>
            </a:lvl1pPr>
            <a:lvl2pPr marL="266693" indent="0" algn="r">
              <a:buNone/>
              <a:defRPr sz="1800">
                <a:solidFill>
                  <a:schemeClr val="bg1"/>
                </a:solidFill>
              </a:defRPr>
            </a:lvl2pPr>
            <a:lvl3pPr marL="542912" indent="0" algn="r">
              <a:buNone/>
              <a:defRPr sz="1800">
                <a:solidFill>
                  <a:schemeClr val="bg1"/>
                </a:solidFill>
              </a:defRPr>
            </a:lvl3pPr>
            <a:lvl4pPr marL="809605" indent="0" algn="r">
              <a:buNone/>
              <a:defRPr sz="1800">
                <a:solidFill>
                  <a:schemeClr val="bg1"/>
                </a:solidFill>
              </a:defRPr>
            </a:lvl4pPr>
            <a:lvl5pPr marL="1076298"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2"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77290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4" y="4"/>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151">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2" y="4110764"/>
            <a:ext cx="5956300" cy="1100565"/>
          </a:xfrm>
          <a:solidFill>
            <a:srgbClr val="002060">
              <a:alpha val="80000"/>
            </a:srgbClr>
          </a:solidFill>
        </p:spPr>
        <p:txBody>
          <a:bodyPr lIns="252000" tIns="180000" rIns="180000" bIns="180000"/>
          <a:lstStyle>
            <a:lvl1pPr marL="0" indent="0" algn="l">
              <a:buNone/>
              <a:defRPr sz="1800">
                <a:solidFill>
                  <a:schemeClr val="bg1"/>
                </a:solidFill>
              </a:defRPr>
            </a:lvl1pPr>
            <a:lvl2pPr marL="266693" indent="0" algn="r">
              <a:buNone/>
              <a:defRPr sz="1800">
                <a:solidFill>
                  <a:schemeClr val="bg1"/>
                </a:solidFill>
              </a:defRPr>
            </a:lvl2pPr>
            <a:lvl3pPr marL="542912" indent="0" algn="r">
              <a:buNone/>
              <a:defRPr sz="1800">
                <a:solidFill>
                  <a:schemeClr val="bg1"/>
                </a:solidFill>
              </a:defRPr>
            </a:lvl3pPr>
            <a:lvl4pPr marL="809605" indent="0" algn="r">
              <a:buNone/>
              <a:defRPr sz="1800">
                <a:solidFill>
                  <a:schemeClr val="bg1"/>
                </a:solidFill>
              </a:defRPr>
            </a:lvl4pPr>
            <a:lvl5pPr marL="1076298"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2"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429478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4800" b="1" spc="-151">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rgbClr val="002060">
              <a:alpha val="80000"/>
            </a:srgbClr>
          </a:solidFill>
        </p:spPr>
        <p:txBody>
          <a:bodyPr lIns="180000" tIns="180000" rIns="180000" bIns="180000"/>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90"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Tree>
    <p:extLst>
      <p:ext uri="{BB962C8B-B14F-4D97-AF65-F5344CB8AC3E}">
        <p14:creationId xmlns:p14="http://schemas.microsoft.com/office/powerpoint/2010/main" val="465837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2" y="1869799"/>
            <a:ext cx="6641900" cy="1124345"/>
          </a:xfrm>
          <a:solidFill>
            <a:schemeClr val="bg1">
              <a:lumMod val="95000"/>
            </a:schemeClr>
          </a:solidFill>
        </p:spPr>
        <p:txBody>
          <a:bodyPr lIns="180000" tIns="180000" rIns="180000" bIns="180000"/>
          <a:lstStyle>
            <a:lvl1pPr algn="l">
              <a:defRPr sz="4800" b="1" spc="-151">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3" y="2994145"/>
            <a:ext cx="6641627" cy="590155"/>
          </a:xfrm>
          <a:solidFill>
            <a:srgbClr val="002060">
              <a:alpha val="80000"/>
            </a:srgbClr>
          </a:solidFill>
        </p:spPr>
        <p:txBody>
          <a:bodyPr lIns="180000" tIns="180000" rIns="180000" bIns="180000"/>
          <a:lstStyle>
            <a:lvl1pPr marL="0" indent="0" algn="l">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52"/>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7"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Tree>
    <p:extLst>
      <p:ext uri="{BB962C8B-B14F-4D97-AF65-F5344CB8AC3E}">
        <p14:creationId xmlns:p14="http://schemas.microsoft.com/office/powerpoint/2010/main" val="2208274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41"/>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8"/>
            <a:ext cx="5472000" cy="358775"/>
          </a:xfrm>
        </p:spPr>
        <p:txBody>
          <a:bodyPr/>
          <a:lstStyle>
            <a:lvl1pPr marL="0" indent="0">
              <a:buNone/>
              <a:defRPr sz="2400" b="1"/>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90" y="2812214"/>
            <a:ext cx="5472113" cy="33790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3"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90"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Tree>
    <p:extLst>
      <p:ext uri="{BB962C8B-B14F-4D97-AF65-F5344CB8AC3E}">
        <p14:creationId xmlns:p14="http://schemas.microsoft.com/office/powerpoint/2010/main" val="1694659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4"/>
            <a:ext cx="5664000" cy="565899"/>
          </a:xfrm>
          <a:solidFill>
            <a:srgbClr val="002060"/>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17383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 y="4"/>
            <a:ext cx="9780103"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2" y="3957705"/>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2" y="4306722"/>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2" y="4655739"/>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2" y="5004756"/>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624375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8" name="Rectangle 7"/>
          <p:cNvSpPr/>
          <p:nvPr userDrawn="1"/>
        </p:nvSpPr>
        <p:spPr>
          <a:xfrm>
            <a:off x="9764995" y="4"/>
            <a:ext cx="2427007" cy="6803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16667" b="-16667"/>
          <a:stretch/>
        </p:blipFill>
        <p:spPr>
          <a:xfrm>
            <a:off x="9902757" y="6439821"/>
            <a:ext cx="1719395" cy="298198"/>
          </a:xfrm>
          <a:prstGeom prst="rect">
            <a:avLst/>
          </a:prstGeom>
        </p:spPr>
      </p:pic>
    </p:spTree>
    <p:extLst>
      <p:ext uri="{BB962C8B-B14F-4D97-AF65-F5344CB8AC3E}">
        <p14:creationId xmlns:p14="http://schemas.microsoft.com/office/powerpoint/2010/main" val="2993451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8" name="Rectangle 7"/>
          <p:cNvSpPr/>
          <p:nvPr userDrawn="1"/>
        </p:nvSpPr>
        <p:spPr>
          <a:xfrm>
            <a:off x="9764995" y="4"/>
            <a:ext cx="2427007" cy="6803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057056" cy="432000"/>
          </a:xfrm>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9057056" cy="511308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16667" b="-16667"/>
          <a:stretch/>
        </p:blipFill>
        <p:spPr>
          <a:xfrm>
            <a:off x="9902757" y="6439821"/>
            <a:ext cx="1719395" cy="298198"/>
          </a:xfrm>
          <a:prstGeom prst="rect">
            <a:avLst/>
          </a:prstGeom>
        </p:spPr>
      </p:pic>
      <p:sp>
        <p:nvSpPr>
          <p:cNvPr id="10" name="Rectangle 9" descr="Accent block left">
            <a:extLst>
              <a:ext uri="{FF2B5EF4-FFF2-40B4-BE49-F238E27FC236}">
                <a16:creationId xmlns:a16="http://schemas.microsoft.com/office/drawing/2014/main" id="{5868351E-AE65-4867-B659-C4A2C11A6A6C}"/>
              </a:ext>
              <a:ext uri="{C183D7F6-B498-43B3-948B-1728B52AA6E4}">
                <adec:decorative xmlns:adec="http://schemas.microsoft.com/office/drawing/2017/decorative" val="1"/>
              </a:ext>
            </a:extLst>
          </p:cNvPr>
          <p:cNvSpPr/>
          <p:nvPr userDrawn="1"/>
        </p:nvSpPr>
        <p:spPr>
          <a:xfrm>
            <a:off x="483558" y="1103560"/>
            <a:ext cx="1984175" cy="1148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759029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2" y="1008000"/>
            <a:ext cx="11339513" cy="360000"/>
          </a:xfrm>
        </p:spPr>
        <p:txBody>
          <a:bodyPr/>
          <a:lstStyle>
            <a:lvl1pPr marL="0" indent="0">
              <a:buNone/>
              <a:defRPr sz="2000">
                <a:latin typeface="+mj-lt"/>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lnSpc>
                <a:spcPct val="100000"/>
              </a:lnSpc>
              <a:spcBef>
                <a:spcPts val="0"/>
              </a:spcBef>
              <a:spcAft>
                <a:spcPts val="600"/>
              </a:spcAft>
              <a:defRPr sz="2400">
                <a:solidFill>
                  <a:schemeClr val="tx1">
                    <a:lumMod val="75000"/>
                    <a:lumOff val="25000"/>
                  </a:schemeClr>
                </a:solidFill>
              </a:defRPr>
            </a:lvl1pPr>
            <a:lvl2pPr>
              <a:lnSpc>
                <a:spcPct val="100000"/>
              </a:lnSpc>
              <a:spcBef>
                <a:spcPts val="0"/>
              </a:spcBef>
              <a:spcAft>
                <a:spcPts val="600"/>
              </a:spcAft>
              <a:defRPr sz="2000">
                <a:solidFill>
                  <a:schemeClr val="tx1">
                    <a:lumMod val="75000"/>
                    <a:lumOff val="25000"/>
                  </a:schemeClr>
                </a:solidFill>
              </a:defRPr>
            </a:lvl2pPr>
            <a:lvl3pPr>
              <a:lnSpc>
                <a:spcPct val="100000"/>
              </a:lnSpc>
              <a:spcBef>
                <a:spcPts val="0"/>
              </a:spcBef>
              <a:spcAft>
                <a:spcPts val="600"/>
              </a:spcAft>
              <a:defRPr sz="1800">
                <a:solidFill>
                  <a:schemeClr val="tx1">
                    <a:lumMod val="75000"/>
                    <a:lumOff val="25000"/>
                  </a:schemeClr>
                </a:solidFill>
              </a:defRPr>
            </a:lvl3pPr>
            <a:lvl4pPr>
              <a:lnSpc>
                <a:spcPct val="100000"/>
              </a:lnSpc>
              <a:spcBef>
                <a:spcPts val="0"/>
              </a:spcBef>
              <a:spcAft>
                <a:spcPts val="600"/>
              </a:spcAft>
              <a:defRPr sz="1600">
                <a:solidFill>
                  <a:schemeClr val="tx1">
                    <a:lumMod val="75000"/>
                    <a:lumOff val="25000"/>
                  </a:schemeClr>
                </a:solidFill>
              </a:defRPr>
            </a:lvl4pPr>
            <a:lvl5pPr>
              <a:lnSpc>
                <a:spcPct val="100000"/>
              </a:lnSpc>
              <a:spcBef>
                <a:spcPts val="0"/>
              </a:spcBef>
              <a:spcAft>
                <a:spcPts val="600"/>
              </a:spcAft>
              <a:defRPr sz="1600">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descr="Accent block left">
            <a:extLst>
              <a:ext uri="{FF2B5EF4-FFF2-40B4-BE49-F238E27FC236}">
                <a16:creationId xmlns:a16="http://schemas.microsoft.com/office/drawing/2014/main" id="{152BFDAA-797E-4597-8DC6-430B7D561AD9}"/>
              </a:ext>
              <a:ext uri="{C183D7F6-B498-43B3-948B-1728B52AA6E4}">
                <adec:decorative xmlns:adec="http://schemas.microsoft.com/office/drawing/2017/decorative" val="1"/>
              </a:ext>
            </a:extLst>
          </p:cNvPr>
          <p:cNvSpPr/>
          <p:nvPr userDrawn="1"/>
        </p:nvSpPr>
        <p:spPr>
          <a:xfrm>
            <a:off x="483558" y="1352945"/>
            <a:ext cx="1984175" cy="1148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164297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90" y="1511250"/>
            <a:ext cx="5472113" cy="4680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4133070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49" y="1511480"/>
            <a:ext cx="3600451"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49" y="1511475"/>
            <a:ext cx="3600451"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52011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4800" b="1" spc="-151">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rgbClr val="002060">
              <a:alpha val="80000"/>
            </a:srgbClr>
          </a:solidFill>
        </p:spPr>
        <p:txBody>
          <a:bodyPr lIns="180000" tIns="180000" rIns="180000" bIns="180000"/>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90"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Tree>
    <p:extLst>
      <p:ext uri="{BB962C8B-B14F-4D97-AF65-F5344CB8AC3E}">
        <p14:creationId xmlns:p14="http://schemas.microsoft.com/office/powerpoint/2010/main" val="1936125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4"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4" y="1512000"/>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4" y="1507535"/>
            <a:ext cx="2160588"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4" y="1507535"/>
            <a:ext cx="2160588"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66392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7"/>
            <a:ext cx="8991600" cy="1261295"/>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2" y="4061043"/>
            <a:ext cx="6580188" cy="580921"/>
          </a:xfrm>
          <a:solidFill>
            <a:srgbClr val="002060">
              <a:alpha val="80000"/>
            </a:srgbClr>
          </a:solidFill>
        </p:spPr>
        <p:txBody>
          <a:bodyPr vert="horz" lIns="180000" tIns="180000" rIns="180000" bIns="180000" rtlCol="0">
            <a:noAutofit/>
          </a:bodyPr>
          <a:lstStyle>
            <a:lvl1pPr marL="0" indent="0" algn="r">
              <a:buNone/>
              <a:defRPr lang="en-ZA" dirty="0">
                <a:solidFill>
                  <a:schemeClr val="bg1"/>
                </a:solidFill>
              </a:defRPr>
            </a:lvl1pPr>
          </a:lstStyle>
          <a:p>
            <a:pPr marL="266693" lvl="0" indent="-266693"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90"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Tree>
    <p:extLst>
      <p:ext uri="{BB962C8B-B14F-4D97-AF65-F5344CB8AC3E}">
        <p14:creationId xmlns:p14="http://schemas.microsoft.com/office/powerpoint/2010/main" val="3488530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151">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2"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2" y="4114627"/>
            <a:ext cx="5956300" cy="1095056"/>
          </a:xfrm>
          <a:solidFill>
            <a:srgbClr val="002060">
              <a:alpha val="80000"/>
            </a:srgbClr>
          </a:solidFill>
        </p:spPr>
        <p:txBody>
          <a:bodyPr vert="horz" lIns="252000" tIns="180000" rIns="180000" bIns="180000" rtlCol="0">
            <a:noAutofit/>
          </a:bodyPr>
          <a:lstStyle>
            <a:lvl1pPr marL="0" indent="0" algn="l">
              <a:buNone/>
              <a:defRPr lang="en-US">
                <a:solidFill>
                  <a:schemeClr val="bg1"/>
                </a:solidFill>
              </a:defRPr>
            </a:lvl1pPr>
          </a:lstStyle>
          <a:p>
            <a:pPr marL="266693" lvl="0" indent="-266693"/>
            <a:r>
              <a:rPr lang="en-US" noProof="0"/>
              <a:t>Edit Master text styles</a:t>
            </a:r>
          </a:p>
        </p:txBody>
      </p:sp>
    </p:spTree>
    <p:extLst>
      <p:ext uri="{BB962C8B-B14F-4D97-AF65-F5344CB8AC3E}">
        <p14:creationId xmlns:p14="http://schemas.microsoft.com/office/powerpoint/2010/main" val="2592422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73225"/>
            <a:ext cx="11328000" cy="4918025"/>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Rectangle 5" descr="Accent block left">
            <a:extLst>
              <a:ext uri="{FF2B5EF4-FFF2-40B4-BE49-F238E27FC236}">
                <a16:creationId xmlns:a16="http://schemas.microsoft.com/office/drawing/2014/main" id="{D68D9C77-726A-4483-856D-F30113979FDE}"/>
              </a:ext>
              <a:ext uri="{C183D7F6-B498-43B3-948B-1728B52AA6E4}">
                <adec:decorative xmlns:adec="http://schemas.microsoft.com/office/drawing/2017/decorative" val="1"/>
              </a:ext>
            </a:extLst>
          </p:cNvPr>
          <p:cNvSpPr/>
          <p:nvPr userDrawn="1"/>
        </p:nvSpPr>
        <p:spPr>
          <a:xfrm>
            <a:off x="483558" y="1011200"/>
            <a:ext cx="1984175" cy="1148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524442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5" y="1007254"/>
            <a:ext cx="5460115"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2001" y="1007254"/>
            <a:ext cx="5448115"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97766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3"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90"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1" y="1224132"/>
            <a:ext cx="5448115" cy="35877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5" y="1224132"/>
            <a:ext cx="5447915" cy="35877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5" y="1955731"/>
            <a:ext cx="5447915" cy="42339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1" y="1943031"/>
            <a:ext cx="5447915" cy="42466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9091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3"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Edit Master text styles</a:t>
            </a:r>
          </a:p>
        </p:txBody>
      </p:sp>
    </p:spTree>
    <p:extLst>
      <p:ext uri="{BB962C8B-B14F-4D97-AF65-F5344CB8AC3E}">
        <p14:creationId xmlns:p14="http://schemas.microsoft.com/office/powerpoint/2010/main" val="878990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3"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noProof="0"/>
              <a:t>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a:t>Click icon to add picture</a:t>
            </a:r>
          </a:p>
        </p:txBody>
      </p:sp>
    </p:spTree>
    <p:extLst>
      <p:ext uri="{BB962C8B-B14F-4D97-AF65-F5344CB8AC3E}">
        <p14:creationId xmlns:p14="http://schemas.microsoft.com/office/powerpoint/2010/main" val="106749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4266218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11226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2" y="1869799"/>
            <a:ext cx="6641900" cy="1124345"/>
          </a:xfrm>
          <a:solidFill>
            <a:schemeClr val="bg1">
              <a:lumMod val="95000"/>
            </a:schemeClr>
          </a:solidFill>
        </p:spPr>
        <p:txBody>
          <a:bodyPr lIns="180000" tIns="180000" rIns="180000" bIns="180000"/>
          <a:lstStyle>
            <a:lvl1pPr algn="l">
              <a:defRPr sz="4800" b="1" spc="-151">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3" y="2994145"/>
            <a:ext cx="6641627" cy="590155"/>
          </a:xfrm>
          <a:solidFill>
            <a:srgbClr val="002060">
              <a:alpha val="80000"/>
            </a:srgbClr>
          </a:solidFill>
        </p:spPr>
        <p:txBody>
          <a:bodyPr lIns="180000" tIns="180000" rIns="180000" bIns="180000"/>
          <a:lstStyle>
            <a:lvl1pPr marL="0" indent="0" algn="l">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52"/>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7"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Tree>
    <p:extLst>
      <p:ext uri="{BB962C8B-B14F-4D97-AF65-F5344CB8AC3E}">
        <p14:creationId xmlns:p14="http://schemas.microsoft.com/office/powerpoint/2010/main" val="4230314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1" y="2033591"/>
            <a:ext cx="8863263" cy="2790825"/>
          </a:xfrm>
        </p:spPr>
        <p:txBody>
          <a:bodyPr anchor="ctr"/>
          <a:lstStyle>
            <a:lvl1pPr marL="0" indent="0" algn="ctr">
              <a:buNone/>
              <a:defRPr sz="6000"/>
            </a:lvl1pPr>
            <a:lvl2pPr marL="266693" indent="0">
              <a:buNone/>
              <a:defRPr/>
            </a:lvl2pPr>
          </a:lstStyle>
          <a:p>
            <a:pPr lvl="0"/>
            <a:r>
              <a:rPr lang="en-US" noProof="0"/>
              <a:t>Edit Master text styles</a:t>
            </a:r>
          </a:p>
        </p:txBody>
      </p:sp>
    </p:spTree>
    <p:extLst>
      <p:ext uri="{BB962C8B-B14F-4D97-AF65-F5344CB8AC3E}">
        <p14:creationId xmlns:p14="http://schemas.microsoft.com/office/powerpoint/2010/main" val="470717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451077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365125"/>
            <a:ext cx="10921800" cy="642875"/>
          </a:xfrm>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362974"/>
            <a:ext cx="11328000" cy="482827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439820"/>
            <a:ext cx="5664000" cy="295062"/>
          </a:xfrm>
          <a:prstGeom prst="rect">
            <a:avLst/>
          </a:prstGeom>
          <a:noFill/>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mtClean="0"/>
              <a:pPr/>
              <a:t>‹#›</a:t>
            </a:fld>
            <a:endParaRPr lang="en-US" noProof="0"/>
          </a:p>
        </p:txBody>
      </p:sp>
      <p:sp>
        <p:nvSpPr>
          <p:cNvPr id="6" name="Rectangle 5" descr="Accent block left">
            <a:extLst>
              <a:ext uri="{FF2B5EF4-FFF2-40B4-BE49-F238E27FC236}">
                <a16:creationId xmlns:a16="http://schemas.microsoft.com/office/drawing/2014/main" id="{14E24663-1B06-4B7F-A712-467DE3ADE9AD}"/>
              </a:ext>
              <a:ext uri="{C183D7F6-B498-43B3-948B-1728B52AA6E4}">
                <adec:decorative xmlns:adec="http://schemas.microsoft.com/office/drawing/2017/decorative" val="1"/>
              </a:ext>
            </a:extLst>
          </p:cNvPr>
          <p:cNvSpPr/>
          <p:nvPr userDrawn="1"/>
        </p:nvSpPr>
        <p:spPr>
          <a:xfrm>
            <a:off x="432000" y="1120810"/>
            <a:ext cx="1984175" cy="11482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629603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rgbClr val="F2F2F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04892-8344-45EB-8619-009537E55C4F}"/>
              </a:ext>
            </a:extLst>
          </p:cNvPr>
          <p:cNvSpPr/>
          <p:nvPr userDrawn="1"/>
        </p:nvSpPr>
        <p:spPr>
          <a:xfrm>
            <a:off x="9780588" y="6804025"/>
            <a:ext cx="1979612" cy="539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0CFDB23F-078D-444C-96EC-D18D941A3FAA}"/>
              </a:ext>
            </a:extLst>
          </p:cNvPr>
          <p:cNvSpPr/>
          <p:nvPr userDrawn="1"/>
        </p:nvSpPr>
        <p:spPr>
          <a:xfrm>
            <a:off x="0" y="6804025"/>
            <a:ext cx="9780588" cy="53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2B9D4214-E2C8-4F83-875D-7892C4CA4B93}"/>
              </a:ext>
            </a:extLst>
          </p:cNvPr>
          <p:cNvSpPr/>
          <p:nvPr userDrawn="1"/>
        </p:nvSpPr>
        <p:spPr>
          <a:xfrm>
            <a:off x="11760200" y="6804025"/>
            <a:ext cx="431800" cy="53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69135D3B-8492-40AC-B8F1-CF9F91B0FE28}"/>
              </a:ext>
            </a:extLst>
          </p:cNvPr>
          <p:cNvSpPr/>
          <p:nvPr userDrawn="1"/>
        </p:nvSpPr>
        <p:spPr>
          <a:xfrm>
            <a:off x="9780588" y="2698750"/>
            <a:ext cx="2411412"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p:nvPr>
        </p:nvSpPr>
        <p:spPr>
          <a:xfrm>
            <a:off x="0" y="0"/>
            <a:ext cx="9780588" cy="6804025"/>
          </a:xfrm>
          <a:solidFill>
            <a:schemeClr val="bg1">
              <a:lumMod val="85000"/>
            </a:schemeClr>
          </a:solidFill>
        </p:spPr>
        <p:txBody>
          <a:bodyPr tIns="1728000" rtlCol="0">
            <a:normAutofit/>
          </a:bodyPr>
          <a:lstStyle>
            <a:lvl1pPr marL="0" indent="0" algn="ctr">
              <a:buNone/>
              <a:defRPr sz="1200" i="1">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p:nvPr>
        </p:nvSpPr>
        <p:spPr>
          <a:xfrm>
            <a:off x="2820839" y="2811053"/>
            <a:ext cx="9371162" cy="1261295"/>
          </a:xfrm>
          <a:solidFill>
            <a:schemeClr val="bg1"/>
          </a:solidFill>
        </p:spPr>
        <p:txBody>
          <a:bodyPr lIns="180000" tIns="180000" rIns="252000" bIns="180000">
            <a:noAutofit/>
          </a:bodyPr>
          <a:lstStyle>
            <a:lvl1pPr algn="r">
              <a:lnSpc>
                <a:spcPts val="4500"/>
              </a:lnSpc>
              <a:defRPr lang="en-ZA" sz="4400" b="1" spc="-150" dirty="0"/>
            </a:lvl1pPr>
          </a:lstStyle>
          <a:p>
            <a:pPr lvl="0"/>
            <a:r>
              <a:rPr lang="en-US" noProof="0"/>
              <a:t>Click to edit 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820839" y="4061039"/>
            <a:ext cx="6959749" cy="580921"/>
          </a:xfrm>
          <a:solidFill>
            <a:srgbClr val="002060">
              <a:alpha val="80000"/>
            </a:srgbClr>
          </a:solidFill>
        </p:spPr>
        <p:txBody>
          <a:bodyPr lIns="180000" tIns="180000" rIns="180000" bIns="180000" rtlCol="0">
            <a:noAutofit/>
          </a:bodyPr>
          <a:lstStyle>
            <a:lvl1pPr marL="0" indent="0" algn="r">
              <a:buNone/>
              <a:defRPr lang="en-ZA" dirty="0">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1286840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A69A19-0C5A-471D-B615-2B782171A103}"/>
              </a:ext>
            </a:extLst>
          </p:cNvPr>
          <p:cNvSpPr/>
          <p:nvPr userDrawn="1"/>
        </p:nvSpPr>
        <p:spPr>
          <a:xfrm>
            <a:off x="9775825" y="1762125"/>
            <a:ext cx="1984375"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42C55CB9-71F3-46F2-8F12-D2180BDA2673}"/>
              </a:ext>
            </a:extLst>
          </p:cNvPr>
          <p:cNvSpPr>
            <a:spLocks noGrp="1"/>
          </p:cNvSpPr>
          <p:nvPr>
            <p:ph type="title"/>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Master title style</a:t>
            </a:r>
          </a:p>
        </p:txBody>
      </p:sp>
      <p:sp>
        <p:nvSpPr>
          <p:cNvPr id="3" name="Subtitle 2">
            <a:extLst>
              <a:ext uri="{FF2B5EF4-FFF2-40B4-BE49-F238E27FC236}">
                <a16:creationId xmlns:a16="http://schemas.microsoft.com/office/drawing/2014/main" id="{39882432-9C47-44DC-B4D7-689BD7EBFFFD}"/>
              </a:ext>
            </a:extLst>
          </p:cNvPr>
          <p:cNvSpPr>
            <a:spLocks noGrp="1"/>
          </p:cNvSpPr>
          <p:nvPr>
            <p:ph type="body" sz="quarter" idx="32"/>
          </p:nvPr>
        </p:nvSpPr>
        <p:spPr>
          <a:xfrm>
            <a:off x="5118334" y="2994141"/>
            <a:ext cx="6641626" cy="590155"/>
          </a:xfrm>
          <a:solidFill>
            <a:srgbClr val="002060">
              <a:alpha val="80000"/>
            </a:srgb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Edit Master text styles</a:t>
            </a:r>
          </a:p>
        </p:txBody>
      </p:sp>
      <p:sp>
        <p:nvSpPr>
          <p:cNvPr id="4" name="Content Placeholder 2">
            <a:extLst>
              <a:ext uri="{FF2B5EF4-FFF2-40B4-BE49-F238E27FC236}">
                <a16:creationId xmlns:a16="http://schemas.microsoft.com/office/drawing/2014/main" id="{162B08BE-65E6-422D-AA50-FDC327F4D73D}"/>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88182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63512-8297-483E-8662-D0E24A616267}"/>
              </a:ext>
            </a:extLst>
          </p:cNvPr>
          <p:cNvSpPr/>
          <p:nvPr userDrawn="1"/>
        </p:nvSpPr>
        <p:spPr>
          <a:xfrm>
            <a:off x="9348788" y="3700463"/>
            <a:ext cx="2411412" cy="11588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eaLnBrk="1" fontAlgn="auto" hangingPunct="1">
              <a:spcBef>
                <a:spcPts val="0"/>
              </a:spcBef>
              <a:spcAft>
                <a:spcPts val="0"/>
              </a:spcAft>
              <a:defRPr/>
            </a:pPr>
            <a:r>
              <a:rPr lang="en-US"/>
              <a:t>                                              </a:t>
            </a:r>
          </a:p>
        </p:txBody>
      </p:sp>
      <p:sp>
        <p:nvSpPr>
          <p:cNvPr id="5" name="Title 1">
            <a:extLst>
              <a:ext uri="{FF2B5EF4-FFF2-40B4-BE49-F238E27FC236}">
                <a16:creationId xmlns:a16="http://schemas.microsoft.com/office/drawing/2014/main" id="{D273319F-AEC9-4BD9-B7DC-49BCEC3E4311}"/>
              </a:ext>
            </a:extLst>
          </p:cNvPr>
          <p:cNvSpPr>
            <a:spLocks noGrp="1"/>
          </p:cNvSpPr>
          <p:nvPr>
            <p:ph type="title"/>
          </p:nvPr>
        </p:nvSpPr>
        <p:spPr>
          <a:xfrm>
            <a:off x="7111800" y="3802899"/>
            <a:ext cx="4648200" cy="985000"/>
          </a:xfrm>
          <a:solidFill>
            <a:schemeClr val="bg1"/>
          </a:solidFill>
        </p:spPr>
        <p:txBody>
          <a:bodyPr lIns="180000" tIns="180000" rIns="180000" bIns="180000">
            <a:noAutofit/>
          </a:bodyPr>
          <a:lstStyle>
            <a:lvl1pPr algn="r">
              <a:defRPr sz="4400" b="1" spc="-150">
                <a:solidFill>
                  <a:schemeClr val="tx1">
                    <a:lumMod val="75000"/>
                    <a:lumOff val="25000"/>
                  </a:schemeClr>
                </a:solidFill>
              </a:defRPr>
            </a:lvl1pPr>
          </a:lstStyle>
          <a:p>
            <a:r>
              <a:rPr lang="en-US" noProof="0"/>
              <a:t>Click to edit Master title style</a:t>
            </a:r>
          </a:p>
        </p:txBody>
      </p:sp>
      <p:sp>
        <p:nvSpPr>
          <p:cNvPr id="7" name="Subtitle 2">
            <a:extLst>
              <a:ext uri="{FF2B5EF4-FFF2-40B4-BE49-F238E27FC236}">
                <a16:creationId xmlns:a16="http://schemas.microsoft.com/office/drawing/2014/main" id="{67C4B57F-0801-4F31-971C-1F0CD474B7DF}"/>
              </a:ext>
            </a:extLst>
          </p:cNvPr>
          <p:cNvSpPr>
            <a:spLocks noGrp="1"/>
          </p:cNvSpPr>
          <p:nvPr>
            <p:ph type="body" sz="quarter" idx="32"/>
          </p:nvPr>
        </p:nvSpPr>
        <p:spPr>
          <a:xfrm>
            <a:off x="7111800" y="4787900"/>
            <a:ext cx="4648200" cy="1162800"/>
          </a:xfrm>
          <a:solidFill>
            <a:srgbClr val="002060">
              <a:alpha val="80000"/>
            </a:srgb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Edit Master text styles</a:t>
            </a:r>
          </a:p>
        </p:txBody>
      </p:sp>
    </p:spTree>
    <p:extLst>
      <p:ext uri="{BB962C8B-B14F-4D97-AF65-F5344CB8AC3E}">
        <p14:creationId xmlns:p14="http://schemas.microsoft.com/office/powerpoint/2010/main" val="1593730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513952-9B72-41D6-8845-1A05373ADE12}"/>
              </a:ext>
            </a:extLst>
          </p:cNvPr>
          <p:cNvSpPr/>
          <p:nvPr userDrawn="1"/>
        </p:nvSpPr>
        <p:spPr>
          <a:xfrm>
            <a:off x="9780588" y="5248275"/>
            <a:ext cx="2411412"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itle 1">
            <a:extLst>
              <a:ext uri="{FF2B5EF4-FFF2-40B4-BE49-F238E27FC236}">
                <a16:creationId xmlns:a16="http://schemas.microsoft.com/office/drawing/2014/main" id="{07E43A5D-8875-47C1-A84A-DFE82B595D9E}"/>
              </a:ext>
            </a:extLst>
          </p:cNvPr>
          <p:cNvSpPr>
            <a:spLocks noGrp="1"/>
          </p:cNvSpPr>
          <p:nvPr>
            <p:ph type="ctrTitle"/>
          </p:nvPr>
        </p:nvSpPr>
        <p:spPr>
          <a:xfrm>
            <a:off x="6235700" y="2204792"/>
            <a:ext cx="5956300" cy="1944000"/>
          </a:xfrm>
          <a:solidFill>
            <a:schemeClr val="bg1"/>
          </a:solidFill>
        </p:spPr>
        <p:txBody>
          <a:bodyPr lIns="180000" tIns="180000" rIns="252000" bIns="180000" anchor="t">
            <a:noAutofit/>
          </a:bodyPr>
          <a:lstStyle>
            <a:lvl1pPr algn="r">
              <a:defRPr lang="en-ZA" sz="6000" b="1" spc="-300" dirty="0"/>
            </a:lvl1pPr>
          </a:lstStyle>
          <a:p>
            <a:pPr lvl="0"/>
            <a:r>
              <a:rPr lang="en-US" noProof="0"/>
              <a:t>Click to edit Master title style</a:t>
            </a:r>
          </a:p>
        </p:txBody>
      </p:sp>
      <p:sp>
        <p:nvSpPr>
          <p:cNvPr id="9" name="Subtitle 2">
            <a:extLst>
              <a:ext uri="{FF2B5EF4-FFF2-40B4-BE49-F238E27FC236}">
                <a16:creationId xmlns:a16="http://schemas.microsoft.com/office/drawing/2014/main" id="{04A132F2-63A3-4821-BA5E-E256F31BD6D8}"/>
              </a:ext>
            </a:extLst>
          </p:cNvPr>
          <p:cNvSpPr>
            <a:spLocks noGrp="1"/>
          </p:cNvSpPr>
          <p:nvPr>
            <p:ph type="body" sz="quarter" idx="13"/>
          </p:nvPr>
        </p:nvSpPr>
        <p:spPr>
          <a:xfrm>
            <a:off x="6235700" y="4148860"/>
            <a:ext cx="5956300" cy="1100565"/>
          </a:xfrm>
          <a:solidFill>
            <a:srgbClr val="002060">
              <a:alpha val="80000"/>
            </a:srgb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745331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 Image Layou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0544F9-52A1-4B90-8256-045D4E3C7362}"/>
              </a:ext>
            </a:extLst>
          </p:cNvPr>
          <p:cNvSpPr/>
          <p:nvPr userDrawn="1"/>
        </p:nvSpPr>
        <p:spPr>
          <a:xfrm>
            <a:off x="9348788" y="3700463"/>
            <a:ext cx="2411412" cy="115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p:nvPr>
        </p:nvSpPr>
        <p:spPr>
          <a:xfrm>
            <a:off x="6096000" y="-1"/>
            <a:ext cx="6096000" cy="6371351"/>
          </a:xfrm>
          <a:solidFill>
            <a:schemeClr val="bg1">
              <a:lumMod val="95000"/>
            </a:schemeClr>
          </a:solidFill>
        </p:spPr>
        <p:txBody>
          <a:bodyPr tIns="1584000" rtlCol="0">
            <a:normAutofit/>
          </a:bodyPr>
          <a:lstStyle>
            <a:lvl1pPr marL="0" indent="0" algn="ctr">
              <a:buNone/>
              <a:defRPr sz="1200" i="1">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Click to edit Master title style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p:nvPr>
        </p:nvSpPr>
        <p:spPr>
          <a:xfrm>
            <a:off x="7111800" y="4787900"/>
            <a:ext cx="4648200" cy="1162800"/>
          </a:xfrm>
          <a:solidFill>
            <a:srgbClr val="002060">
              <a:alpha val="80000"/>
            </a:srgb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Edit Master text styles</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3">
            <a:extLst>
              <a:ext uri="{FF2B5EF4-FFF2-40B4-BE49-F238E27FC236}">
                <a16:creationId xmlns:a16="http://schemas.microsoft.com/office/drawing/2014/main" id="{EBC9D5E5-9332-4305-8F59-F71ACEB4387A}"/>
              </a:ext>
            </a:extLst>
          </p:cNvPr>
          <p:cNvSpPr>
            <a:spLocks noGrp="1"/>
          </p:cNvSpPr>
          <p:nvPr>
            <p:ph type="ftr" sz="quarter" idx="33"/>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9" name="Slide Number Placeholder 4">
            <a:extLst>
              <a:ext uri="{FF2B5EF4-FFF2-40B4-BE49-F238E27FC236}">
                <a16:creationId xmlns:a16="http://schemas.microsoft.com/office/drawing/2014/main" id="{F7734B8B-9421-4071-A4A8-49F5C6ABE1B6}"/>
              </a:ext>
            </a:extLst>
          </p:cNvPr>
          <p:cNvSpPr>
            <a:spLocks noGrp="1"/>
          </p:cNvSpPr>
          <p:nvPr>
            <p:ph type="sldNum" sz="quarter" idx="34"/>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FE48FFD7-8853-4411-8C1C-5CF9BF2D2811}" type="slidenum">
              <a:rPr lang="en-US" altLang="en-US"/>
              <a:pPr/>
              <a:t>‹#›</a:t>
            </a:fld>
            <a:endParaRPr lang="en-US" altLang="en-US"/>
          </a:p>
        </p:txBody>
      </p:sp>
    </p:spTree>
    <p:extLst>
      <p:ext uri="{BB962C8B-B14F-4D97-AF65-F5344CB8AC3E}">
        <p14:creationId xmlns:p14="http://schemas.microsoft.com/office/powerpoint/2010/main" val="3411892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365125"/>
            <a:ext cx="10921800" cy="642875"/>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07698"/>
            <a:ext cx="11328000" cy="498355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43D5C66-976B-43A0-B263-B091F40781D9}"/>
              </a:ext>
            </a:extLst>
          </p:cNvPr>
          <p:cNvSpPr>
            <a:spLocks noGrp="1"/>
          </p:cNvSpPr>
          <p:nvPr>
            <p:ph type="ftr" sz="quarter" idx="10"/>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5" name="Slide Number Placeholder 4">
            <a:extLst>
              <a:ext uri="{FF2B5EF4-FFF2-40B4-BE49-F238E27FC236}">
                <a16:creationId xmlns:a16="http://schemas.microsoft.com/office/drawing/2014/main" id="{8954B49E-5DD3-4EC8-88E2-8D0DC40B3686}"/>
              </a:ext>
            </a:extLst>
          </p:cNvPr>
          <p:cNvSpPr>
            <a:spLocks noGrp="1"/>
          </p:cNvSpPr>
          <p:nvPr>
            <p:ph type="sldNum" sz="quarter" idx="11"/>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B2253B94-6061-4840-A4B7-D34CB4D27D3C}" type="slidenum">
              <a:rPr lang="en-US" altLang="en-US"/>
              <a:pPr/>
              <a:t>‹#›</a:t>
            </a:fld>
            <a:endParaRPr lang="en-US" altLang="en-US"/>
          </a:p>
        </p:txBody>
      </p:sp>
    </p:spTree>
    <p:extLst>
      <p:ext uri="{BB962C8B-B14F-4D97-AF65-F5344CB8AC3E}">
        <p14:creationId xmlns:p14="http://schemas.microsoft.com/office/powerpoint/2010/main" val="3979619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descr="Accent block left">
            <a:extLst>
              <a:ext uri="{FF2B5EF4-FFF2-40B4-BE49-F238E27FC236}">
                <a16:creationId xmlns:a16="http://schemas.microsoft.com/office/drawing/2014/main" id="{7172D915-D289-4918-AC11-17B375B47184}"/>
              </a:ext>
            </a:extLst>
          </p:cNvPr>
          <p:cNvSpPr/>
          <p:nvPr userDrawn="1"/>
        </p:nvSpPr>
        <p:spPr>
          <a:xfrm>
            <a:off x="431800" y="1120775"/>
            <a:ext cx="1984375" cy="1143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eaLnBrk="1" fontAlgn="auto" hangingPunct="1">
              <a:spcBef>
                <a:spcPts val="0"/>
              </a:spcBef>
              <a:spcAft>
                <a:spcPts val="0"/>
              </a:spcAft>
              <a:defRPr/>
            </a:pPr>
            <a:endParaRPr lang="en-US">
              <a:solidFill>
                <a:prstClr val="white"/>
              </a:solidFill>
              <a:latin typeface="Candara"/>
            </a:endParaRP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365125"/>
            <a:ext cx="10921800" cy="642875"/>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362974"/>
            <a:ext cx="11328000" cy="482827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3">
            <a:extLst>
              <a:ext uri="{FF2B5EF4-FFF2-40B4-BE49-F238E27FC236}">
                <a16:creationId xmlns:a16="http://schemas.microsoft.com/office/drawing/2014/main" id="{E0E4CF05-AA73-457E-AEA4-4EAF9893AB99}"/>
              </a:ext>
            </a:extLst>
          </p:cNvPr>
          <p:cNvSpPr>
            <a:spLocks noGrp="1"/>
          </p:cNvSpPr>
          <p:nvPr>
            <p:ph type="ftr" sz="quarter" idx="10"/>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Slide Number Placeholder 4">
            <a:extLst>
              <a:ext uri="{FF2B5EF4-FFF2-40B4-BE49-F238E27FC236}">
                <a16:creationId xmlns:a16="http://schemas.microsoft.com/office/drawing/2014/main" id="{521AF569-7832-4770-9B40-AB04D7EB6A6E}"/>
              </a:ext>
            </a:extLst>
          </p:cNvPr>
          <p:cNvSpPr>
            <a:spLocks noGrp="1"/>
          </p:cNvSpPr>
          <p:nvPr>
            <p:ph type="sldNum" sz="quarter" idx="11"/>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B5253B73-DAD6-49EC-81D0-5CA2E91513CF}" type="slidenum">
              <a:rPr lang="en-US" altLang="en-US"/>
              <a:pPr/>
              <a:t>‹#›</a:t>
            </a:fld>
            <a:endParaRPr lang="en-US" altLang="en-US"/>
          </a:p>
        </p:txBody>
      </p:sp>
    </p:spTree>
    <p:extLst>
      <p:ext uri="{BB962C8B-B14F-4D97-AF65-F5344CB8AC3E}">
        <p14:creationId xmlns:p14="http://schemas.microsoft.com/office/powerpoint/2010/main" val="3690718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41"/>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8"/>
            <a:ext cx="5472000" cy="358775"/>
          </a:xfrm>
        </p:spPr>
        <p:txBody>
          <a:bodyPr/>
          <a:lstStyle>
            <a:lvl1pPr marL="0" indent="0">
              <a:buNone/>
              <a:defRPr sz="2400" b="1"/>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90" y="2812214"/>
            <a:ext cx="5472113" cy="337903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3"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90"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noProof="0"/>
          </a:p>
        </p:txBody>
      </p:sp>
    </p:spTree>
    <p:extLst>
      <p:ext uri="{BB962C8B-B14F-4D97-AF65-F5344CB8AC3E}">
        <p14:creationId xmlns:p14="http://schemas.microsoft.com/office/powerpoint/2010/main" val="852233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5" name="Rectangle 4" descr="Accent block left">
            <a:extLst>
              <a:ext uri="{FF2B5EF4-FFF2-40B4-BE49-F238E27FC236}">
                <a16:creationId xmlns:a16="http://schemas.microsoft.com/office/drawing/2014/main" id="{54866FA2-D09D-4D36-8E14-29F5584A94CB}"/>
              </a:ext>
            </a:extLst>
          </p:cNvPr>
          <p:cNvSpPr/>
          <p:nvPr userDrawn="1"/>
        </p:nvSpPr>
        <p:spPr>
          <a:xfrm>
            <a:off x="431800" y="1525588"/>
            <a:ext cx="1984375" cy="11588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eaLnBrk="1" fontAlgn="auto" hangingPunct="1">
              <a:spcBef>
                <a:spcPts val="0"/>
              </a:spcBef>
              <a:spcAft>
                <a:spcPts val="0"/>
              </a:spcAft>
              <a:defRPr/>
            </a:pPr>
            <a:endParaRPr lang="en-US">
              <a:solidFill>
                <a:prstClr val="white"/>
              </a:solidFill>
              <a:latin typeface="Candara"/>
            </a:endParaRP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1800" y="365125"/>
            <a:ext cx="10922000" cy="678671"/>
          </a:xfrm>
        </p:spPr>
        <p:txBody>
          <a:bodyPr/>
          <a:lstStyle>
            <a:lvl1pPr>
              <a:defRPr>
                <a:solidFill>
                  <a:schemeClr val="tx1">
                    <a:lumMod val="75000"/>
                    <a:lumOff val="25000"/>
                  </a:schemeClr>
                </a:solidFill>
              </a:defRPr>
            </a:lvl1pPr>
          </a:lstStyle>
          <a:p>
            <a:r>
              <a:rPr lang="en-US" noProof="0"/>
              <a:t>Click to edit Master title style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p:nvPr>
        </p:nvSpPr>
        <p:spPr>
          <a:xfrm>
            <a:off x="431800" y="1008000"/>
            <a:ext cx="11339513" cy="360000"/>
          </a:xfrm>
        </p:spPr>
        <p:txBody>
          <a:bodyPr>
            <a:noAutofit/>
          </a:bodyPr>
          <a:lstStyle>
            <a:lvl1pPr marL="0" indent="0">
              <a:buNone/>
              <a:defRPr sz="20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Edit Master text styles</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1800" y="1864775"/>
            <a:ext cx="109220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3">
            <a:extLst>
              <a:ext uri="{FF2B5EF4-FFF2-40B4-BE49-F238E27FC236}">
                <a16:creationId xmlns:a16="http://schemas.microsoft.com/office/drawing/2014/main" id="{99CC8085-728C-4B19-8952-6AE15DA6CAE7}"/>
              </a:ext>
            </a:extLst>
          </p:cNvPr>
          <p:cNvSpPr>
            <a:spLocks noGrp="1"/>
          </p:cNvSpPr>
          <p:nvPr>
            <p:ph type="ftr" sz="quarter" idx="33"/>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8" name="Slide Number Placeholder 4">
            <a:extLst>
              <a:ext uri="{FF2B5EF4-FFF2-40B4-BE49-F238E27FC236}">
                <a16:creationId xmlns:a16="http://schemas.microsoft.com/office/drawing/2014/main" id="{A2171A99-2E3D-47D0-AE6B-87E7F041BD97}"/>
              </a:ext>
            </a:extLst>
          </p:cNvPr>
          <p:cNvSpPr>
            <a:spLocks noGrp="1"/>
          </p:cNvSpPr>
          <p:nvPr>
            <p:ph type="sldNum" sz="quarter" idx="34"/>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732197E9-8CAE-410E-8BB0-F6647915372B}" type="slidenum">
              <a:rPr lang="en-US" altLang="en-US"/>
              <a:pPr/>
              <a:t>‹#›</a:t>
            </a:fld>
            <a:endParaRPr lang="en-US" altLang="en-US"/>
          </a:p>
        </p:txBody>
      </p:sp>
    </p:spTree>
    <p:extLst>
      <p:ext uri="{BB962C8B-B14F-4D97-AF65-F5344CB8AC3E}">
        <p14:creationId xmlns:p14="http://schemas.microsoft.com/office/powerpoint/2010/main" val="230979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ub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01F14D-2259-4210-B621-D8A7EEB87B40}"/>
              </a:ext>
            </a:extLst>
          </p:cNvPr>
          <p:cNvSpPr/>
          <p:nvPr userDrawn="1"/>
        </p:nvSpPr>
        <p:spPr>
          <a:xfrm>
            <a:off x="9785350" y="17463"/>
            <a:ext cx="2406650" cy="68024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descr="Accent block left">
            <a:extLst>
              <a:ext uri="{FF2B5EF4-FFF2-40B4-BE49-F238E27FC236}">
                <a16:creationId xmlns:a16="http://schemas.microsoft.com/office/drawing/2014/main" id="{7BDE5CB7-227A-4766-B3A2-ED0682C38DC8}"/>
              </a:ext>
            </a:extLst>
          </p:cNvPr>
          <p:cNvSpPr/>
          <p:nvPr userDrawn="1"/>
        </p:nvSpPr>
        <p:spPr>
          <a:xfrm>
            <a:off x="431800" y="1525588"/>
            <a:ext cx="1984375" cy="11588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eaLnBrk="1" fontAlgn="auto" hangingPunct="1">
              <a:spcBef>
                <a:spcPts val="0"/>
              </a:spcBef>
              <a:spcAft>
                <a:spcPts val="0"/>
              </a:spcAft>
              <a:defRPr/>
            </a:pPr>
            <a:endParaRPr lang="en-US">
              <a:solidFill>
                <a:prstClr val="white"/>
              </a:solidFill>
              <a:latin typeface="Candara"/>
            </a:endParaRPr>
          </a:p>
        </p:txBody>
      </p:sp>
      <p:pic>
        <p:nvPicPr>
          <p:cNvPr id="8" name="Picture 13">
            <a:extLst>
              <a:ext uri="{FF2B5EF4-FFF2-40B4-BE49-F238E27FC236}">
                <a16:creationId xmlns:a16="http://schemas.microsoft.com/office/drawing/2014/main" id="{068B11C3-5ACA-4340-A003-8BC86C2DE8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02825" y="6440488"/>
            <a:ext cx="17192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1800" y="365125"/>
            <a:ext cx="9255664" cy="678671"/>
          </a:xfrm>
        </p:spPr>
        <p:txBody>
          <a:bodyPr/>
          <a:lstStyle>
            <a:lvl1pPr>
              <a:defRPr>
                <a:solidFill>
                  <a:schemeClr val="tx1">
                    <a:lumMod val="75000"/>
                    <a:lumOff val="25000"/>
                  </a:schemeClr>
                </a:solidFill>
              </a:defRPr>
            </a:lvl1pPr>
          </a:lstStyle>
          <a:p>
            <a:r>
              <a:rPr lang="en-US" noProof="0"/>
              <a:t>Click to edit Master title style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p:nvPr>
        </p:nvSpPr>
        <p:spPr>
          <a:xfrm>
            <a:off x="431800" y="1008000"/>
            <a:ext cx="9255664" cy="360000"/>
          </a:xfrm>
        </p:spPr>
        <p:txBody>
          <a:bodyPr>
            <a:noAutofit/>
          </a:bodyPr>
          <a:lstStyle>
            <a:lvl1pPr marL="0" indent="0">
              <a:buNone/>
              <a:defRPr sz="20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Edit Master text styles</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1800" y="1864775"/>
            <a:ext cx="916940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a:extLst>
              <a:ext uri="{FF2B5EF4-FFF2-40B4-BE49-F238E27FC236}">
                <a16:creationId xmlns:a16="http://schemas.microsoft.com/office/drawing/2014/main" id="{EE5A7F1D-5279-4AFD-AA74-9ED9220D2568}"/>
              </a:ext>
            </a:extLst>
          </p:cNvPr>
          <p:cNvSpPr>
            <a:spLocks noGrp="1"/>
          </p:cNvSpPr>
          <p:nvPr>
            <p:ph type="ftr" sz="quarter" idx="33"/>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0" name="Slide Number Placeholder 4">
            <a:extLst>
              <a:ext uri="{FF2B5EF4-FFF2-40B4-BE49-F238E27FC236}">
                <a16:creationId xmlns:a16="http://schemas.microsoft.com/office/drawing/2014/main" id="{B2A14E96-8079-4EBF-B91C-37A44560F7DE}"/>
              </a:ext>
            </a:extLst>
          </p:cNvPr>
          <p:cNvSpPr>
            <a:spLocks noGrp="1"/>
          </p:cNvSpPr>
          <p:nvPr>
            <p:ph type="sldNum" sz="quarter" idx="34"/>
          </p:nvPr>
        </p:nvSpPr>
        <p:spPr>
          <a:xfrm>
            <a:off x="11760200" y="6388100"/>
            <a:ext cx="431800" cy="431800"/>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8AFE8A23-6C4E-491C-9634-1C9C356FC9F7}" type="slidenum">
              <a:rPr lang="en-US" altLang="en-US"/>
              <a:pPr/>
              <a:t>‹#›</a:t>
            </a:fld>
            <a:endParaRPr lang="en-US" altLang="en-US"/>
          </a:p>
        </p:txBody>
      </p:sp>
    </p:spTree>
    <p:extLst>
      <p:ext uri="{BB962C8B-B14F-4D97-AF65-F5344CB8AC3E}">
        <p14:creationId xmlns:p14="http://schemas.microsoft.com/office/powerpoint/2010/main" val="3064947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8005-64AA-4919-807E-7B4D83AEEC60}"/>
              </a:ext>
            </a:extLst>
          </p:cNvPr>
          <p:cNvSpPr>
            <a:spLocks noGrp="1"/>
          </p:cNvSpPr>
          <p:nvPr>
            <p:ph type="title"/>
          </p:nvPr>
        </p:nvSpPr>
        <p:spPr>
          <a:xfrm>
            <a:off x="428625" y="365125"/>
            <a:ext cx="10515600" cy="678671"/>
          </a:xfrm>
        </p:spPr>
        <p:txBody>
          <a:bodyPr/>
          <a:lstStyle/>
          <a:p>
            <a:r>
              <a:rPr lang="en-US"/>
              <a:t>Click to edit Master title style</a:t>
            </a:r>
          </a:p>
        </p:txBody>
      </p:sp>
    </p:spTree>
    <p:extLst>
      <p:ext uri="{BB962C8B-B14F-4D97-AF65-F5344CB8AC3E}">
        <p14:creationId xmlns:p14="http://schemas.microsoft.com/office/powerpoint/2010/main" val="923575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418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3">
            <a:extLst>
              <a:ext uri="{FF2B5EF4-FFF2-40B4-BE49-F238E27FC236}">
                <a16:creationId xmlns:a16="http://schemas.microsoft.com/office/drawing/2014/main" id="{E4FC7D9A-D4EA-4812-BA54-D419D2F4AD90}"/>
              </a:ext>
            </a:extLst>
          </p:cNvPr>
          <p:cNvSpPr>
            <a:spLocks noGrp="1"/>
          </p:cNvSpPr>
          <p:nvPr>
            <p:ph type="ftr" sz="quarter" idx="10"/>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6" name="Slide Number Placeholder 4">
            <a:extLst>
              <a:ext uri="{FF2B5EF4-FFF2-40B4-BE49-F238E27FC236}">
                <a16:creationId xmlns:a16="http://schemas.microsoft.com/office/drawing/2014/main" id="{927C7064-5538-40DE-AADF-8010EF3BBB1C}"/>
              </a:ext>
            </a:extLst>
          </p:cNvPr>
          <p:cNvSpPr>
            <a:spLocks noGrp="1"/>
          </p:cNvSpPr>
          <p:nvPr>
            <p:ph type="sldNum" sz="quarter" idx="11"/>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61A54B6C-07D4-40A1-B5FA-7D8E7EEFDD37}" type="slidenum">
              <a:rPr lang="en-US" altLang="en-US"/>
              <a:pPr/>
              <a:t>‹#›</a:t>
            </a:fld>
            <a:endParaRPr lang="en-US" altLang="en-US"/>
          </a:p>
        </p:txBody>
      </p:sp>
    </p:spTree>
    <p:extLst>
      <p:ext uri="{BB962C8B-B14F-4D97-AF65-F5344CB8AC3E}">
        <p14:creationId xmlns:p14="http://schemas.microsoft.com/office/powerpoint/2010/main" val="567933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descr="Accent block left">
            <a:extLst>
              <a:ext uri="{FF2B5EF4-FFF2-40B4-BE49-F238E27FC236}">
                <a16:creationId xmlns:a16="http://schemas.microsoft.com/office/drawing/2014/main" id="{55BE7DBF-487D-4099-9813-99E182F455BF}"/>
              </a:ext>
            </a:extLst>
          </p:cNvPr>
          <p:cNvSpPr/>
          <p:nvPr userDrawn="1"/>
        </p:nvSpPr>
        <p:spPr>
          <a:xfrm>
            <a:off x="431800" y="1016000"/>
            <a:ext cx="1984375"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8" name="Rectangle 7" descr="Accent bar right&#10;">
            <a:extLst>
              <a:ext uri="{FF2B5EF4-FFF2-40B4-BE49-F238E27FC236}">
                <a16:creationId xmlns:a16="http://schemas.microsoft.com/office/drawing/2014/main" id="{42069992-4727-446A-AD3F-D913ED6C9B8F}"/>
              </a:ext>
            </a:extLst>
          </p:cNvPr>
          <p:cNvSpPr/>
          <p:nvPr userDrawn="1"/>
        </p:nvSpPr>
        <p:spPr>
          <a:xfrm>
            <a:off x="6299200" y="1016000"/>
            <a:ext cx="1984375"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a:extLst>
              <a:ext uri="{FF2B5EF4-FFF2-40B4-BE49-F238E27FC236}">
                <a16:creationId xmlns:a16="http://schemas.microsoft.com/office/drawing/2014/main" id="{C92F1FAC-5B1B-4AB8-9528-563CD37D2F4E}"/>
              </a:ext>
            </a:extLst>
          </p:cNvPr>
          <p:cNvSpPr>
            <a:spLocks noGrp="1"/>
          </p:cNvSpPr>
          <p:nvPr>
            <p:ph type="ftr" sz="quarter" idx="10"/>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0" name="Slide Number Placeholder 4">
            <a:extLst>
              <a:ext uri="{FF2B5EF4-FFF2-40B4-BE49-F238E27FC236}">
                <a16:creationId xmlns:a16="http://schemas.microsoft.com/office/drawing/2014/main" id="{28700E59-04AC-47F3-8E49-5226A655A813}"/>
              </a:ext>
            </a:extLst>
          </p:cNvPr>
          <p:cNvSpPr>
            <a:spLocks noGrp="1"/>
          </p:cNvSpPr>
          <p:nvPr>
            <p:ph type="sldNum" sz="quarter" idx="11"/>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B6BFF2A7-C7E0-4C28-8141-40A247FDFE64}" type="slidenum">
              <a:rPr lang="en-US" altLang="en-US"/>
              <a:pPr/>
              <a:t>‹#›</a:t>
            </a:fld>
            <a:endParaRPr lang="en-US" altLang="en-US"/>
          </a:p>
        </p:txBody>
      </p:sp>
    </p:spTree>
    <p:extLst>
      <p:ext uri="{BB962C8B-B14F-4D97-AF65-F5344CB8AC3E}">
        <p14:creationId xmlns:p14="http://schemas.microsoft.com/office/powerpoint/2010/main" val="1208457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EE82-BADF-4F7D-BEDF-9D84770C1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277B22-5DD9-4C88-8D5A-25C14DFB2B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F65470-EE6A-45C9-B828-4CE3DD01A1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172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ectangle 4" descr="Accent block left">
            <a:extLst>
              <a:ext uri="{FF2B5EF4-FFF2-40B4-BE49-F238E27FC236}">
                <a16:creationId xmlns:a16="http://schemas.microsoft.com/office/drawing/2014/main" id="{F64A1476-A832-4585-9321-365705AA5AE3}"/>
              </a:ext>
            </a:extLst>
          </p:cNvPr>
          <p:cNvSpPr/>
          <p:nvPr userDrawn="1"/>
        </p:nvSpPr>
        <p:spPr>
          <a:xfrm>
            <a:off x="431800" y="1892300"/>
            <a:ext cx="1984375" cy="115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Master title style</a:t>
            </a:r>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6" name="Footer Placeholder 3">
            <a:extLst>
              <a:ext uri="{FF2B5EF4-FFF2-40B4-BE49-F238E27FC236}">
                <a16:creationId xmlns:a16="http://schemas.microsoft.com/office/drawing/2014/main" id="{3AC49E76-7498-497E-9B87-F04DAEEB677D}"/>
              </a:ext>
            </a:extLst>
          </p:cNvPr>
          <p:cNvSpPr>
            <a:spLocks noGrp="1"/>
          </p:cNvSpPr>
          <p:nvPr>
            <p:ph type="ftr" sz="quarter" idx="10"/>
          </p:nvPr>
        </p:nvSpPr>
        <p:spPr>
          <a:xfrm>
            <a:off x="431800" y="6440488"/>
            <a:ext cx="5664200" cy="293687"/>
          </a:xfrm>
          <a:prstGeom prst="rect">
            <a:avLst/>
          </a:prstGeom>
        </p:spPr>
        <p:txBody>
          <a:bodyPr vert="horz" lIns="0" tIns="0" rIns="0" bIns="0" rtlCol="0" anchor="ctr"/>
          <a:lstStyle>
            <a:defPPr>
              <a:defRPr lang="en-US"/>
            </a:defPPr>
            <a:lvl1pPr marL="0" algn="l" defTabSz="914400" rtl="0" eaLnBrk="1" fontAlgn="auto" latinLnBrk="0" hangingPunct="1">
              <a:spcBef>
                <a:spcPts val="0"/>
              </a:spcBef>
              <a:spcAft>
                <a:spcPts val="0"/>
              </a:spcAft>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7" name="Slide Number Placeholder 4">
            <a:extLst>
              <a:ext uri="{FF2B5EF4-FFF2-40B4-BE49-F238E27FC236}">
                <a16:creationId xmlns:a16="http://schemas.microsoft.com/office/drawing/2014/main" id="{EEBA1B20-4F25-4381-8691-C25C7864EF79}"/>
              </a:ext>
            </a:extLst>
          </p:cNvPr>
          <p:cNvSpPr>
            <a:spLocks noGrp="1"/>
          </p:cNvSpPr>
          <p:nvPr>
            <p:ph type="sldNum" sz="quarter" idx="11"/>
          </p:nvPr>
        </p:nvSpPr>
        <p:spPr>
          <a:xfrm>
            <a:off x="11760200" y="6370638"/>
            <a:ext cx="431800" cy="433387"/>
          </a:xfrm>
          <a:prstGeom prst="rect">
            <a:avLst/>
          </a:prstGeom>
          <a:solidFill>
            <a:schemeClr val="tx1">
              <a:lumMod val="75000"/>
              <a:lumOff val="25000"/>
            </a:schemeClr>
          </a:solidFill>
        </p:spPr>
        <p:txBody>
          <a:bodyPr vert="horz" wrap="square" lIns="0" tIns="0" rIns="0" bIns="0" numCol="1" anchor="ctr" anchorCtr="0" compatLnSpc="1">
            <a:prstTxWarp prst="textNoShape">
              <a:avLst/>
            </a:prstTxWarp>
          </a:bodyPr>
          <a:lstStyle>
            <a:lvl1pPr algn="ctr" eaLnBrk="1" hangingPunct="1">
              <a:defRPr sz="1200">
                <a:solidFill>
                  <a:schemeClr val="bg1"/>
                </a:solidFill>
              </a:defRPr>
            </a:lvl1pPr>
          </a:lstStyle>
          <a:p>
            <a:fld id="{C7DCA127-8E37-4D17-B110-20DE3E12027D}" type="slidenum">
              <a:rPr lang="en-US" altLang="en-US"/>
              <a:pPr/>
              <a:t>‹#›</a:t>
            </a:fld>
            <a:endParaRPr lang="en-US" altLang="en-US"/>
          </a:p>
        </p:txBody>
      </p:sp>
    </p:spTree>
    <p:extLst>
      <p:ext uri="{BB962C8B-B14F-4D97-AF65-F5344CB8AC3E}">
        <p14:creationId xmlns:p14="http://schemas.microsoft.com/office/powerpoint/2010/main" val="3146896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5487-F1FD-47E2-A4C3-E75B954BE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0DA51-ED81-4A03-A139-D9475F53DE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3202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FB96D-F988-4BA8-BCD0-DAFB5503C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A8DCB-E3C4-4AEA-8B2C-F146EDA576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8016DA-A38D-4A58-889E-CCEAAF4DC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988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4"/>
            <a:ext cx="5664000" cy="565899"/>
          </a:xfrm>
          <a:solidFill>
            <a:srgbClr val="002060"/>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2402515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2504-1231-42F7-BC30-F7ADB7935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600139-E6E7-45A5-A134-33A1CEB27D2A}"/>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618A6B50-1F14-48A7-B7B1-1A5CA73AA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5848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 y="4"/>
            <a:ext cx="9780103"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4800" b="1" spc="-151"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2" y="3957705"/>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2" y="4306722"/>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2" y="4655739"/>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2" y="5004756"/>
            <a:ext cx="2910343" cy="316800"/>
          </a:xfrm>
          <a:solidFill>
            <a:srgbClr val="002060"/>
          </a:solidFill>
        </p:spPr>
        <p:txBody>
          <a:bodyPr rIns="72000" anchor="ctr"/>
          <a:lstStyle>
            <a:lvl1pPr marL="0" indent="0" algn="r">
              <a:buNone/>
              <a:defRPr>
                <a:solidFill>
                  <a:schemeClr val="bg1"/>
                </a:solidFill>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88804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Rectangle 7"/>
          <p:cNvSpPr/>
          <p:nvPr userDrawn="1"/>
        </p:nvSpPr>
        <p:spPr>
          <a:xfrm>
            <a:off x="9764995" y="4"/>
            <a:ext cx="2427007" cy="6803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2" y="1008000"/>
            <a:ext cx="11339513" cy="360000"/>
          </a:xfrm>
        </p:spPr>
        <p:txBody>
          <a:bodyPr/>
          <a:lstStyle>
            <a:lvl1pPr marL="0" indent="0">
              <a:buNone/>
              <a:defRPr/>
            </a:lvl1pPr>
            <a:lvl2pPr marL="266693" indent="0">
              <a:buNone/>
              <a:defRPr/>
            </a:lvl2pPr>
            <a:lvl3pPr marL="542912" indent="0">
              <a:buNone/>
              <a:defRPr/>
            </a:lvl3pPr>
            <a:lvl4pPr marL="809605" indent="0">
              <a:buNone/>
              <a:defRPr/>
            </a:lvl4pPr>
            <a:lvl5pPr marL="107629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16667" b="-16667"/>
          <a:stretch/>
        </p:blipFill>
        <p:spPr>
          <a:xfrm>
            <a:off x="9902757" y="6439821"/>
            <a:ext cx="1719395" cy="298198"/>
          </a:xfrm>
          <a:prstGeom prst="rect">
            <a:avLst/>
          </a:prstGeom>
        </p:spPr>
      </p:pic>
    </p:spTree>
    <p:extLst>
      <p:ext uri="{BB962C8B-B14F-4D97-AF65-F5344CB8AC3E}">
        <p14:creationId xmlns:p14="http://schemas.microsoft.com/office/powerpoint/2010/main" val="7528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2.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theme" Target="../theme/theme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4"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6"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pic>
        <p:nvPicPr>
          <p:cNvPr id="13" name="Picture 12"/>
          <p:cNvPicPr>
            <a:picLocks noChangeAspect="1"/>
          </p:cNvPicPr>
          <p:nvPr userDrawn="1"/>
        </p:nvPicPr>
        <p:blipFill>
          <a:blip r:embed="rId54" cstate="print">
            <a:extLst>
              <a:ext uri="{28A0092B-C50C-407E-A947-70E740481C1C}">
                <a14:useLocalDpi xmlns:a14="http://schemas.microsoft.com/office/drawing/2010/main"/>
              </a:ext>
            </a:extLst>
          </a:blip>
          <a:stretch>
            <a:fillRect/>
          </a:stretch>
        </p:blipFill>
        <p:spPr>
          <a:xfrm>
            <a:off x="9902757" y="6477096"/>
            <a:ext cx="1719395" cy="223648"/>
          </a:xfrm>
          <a:prstGeom prst="rect">
            <a:avLst/>
          </a:prstGeom>
        </p:spPr>
      </p:pic>
    </p:spTree>
    <p:extLst>
      <p:ext uri="{BB962C8B-B14F-4D97-AF65-F5344CB8AC3E}">
        <p14:creationId xmlns:p14="http://schemas.microsoft.com/office/powerpoint/2010/main" val="1441997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32"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hdr="0" dt="0"/>
  <p:txStyles>
    <p:titleStyle>
      <a:lvl1pPr algn="l" defTabSz="914377" rtl="0" eaLnBrk="1" latinLnBrk="0" hangingPunct="1">
        <a:lnSpc>
          <a:spcPct val="90000"/>
        </a:lnSpc>
        <a:spcBef>
          <a:spcPct val="0"/>
        </a:spcBef>
        <a:buNone/>
        <a:defRPr sz="3200" b="1" kern="1200" spc="-151">
          <a:solidFill>
            <a:schemeClr val="tx1">
              <a:lumMod val="75000"/>
              <a:lumOff val="25000"/>
            </a:schemeClr>
          </a:solidFill>
          <a:latin typeface="+mj-lt"/>
          <a:ea typeface="+mj-ea"/>
          <a:cs typeface="+mj-cs"/>
        </a:defRPr>
      </a:lvl1pPr>
    </p:titleStyle>
    <p:bodyStyle>
      <a:lvl1pPr marL="266693" indent="-266693" algn="l" defTabSz="914377"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12" indent="-276218" algn="l" defTabSz="914377"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05" indent="-266693" algn="l" defTabSz="914377"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298" indent="-266693" algn="l" defTabSz="914377"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2992" indent="-266693" algn="l" defTabSz="914377"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B87D64-65D2-4B57-9D67-1B18367FBA23}"/>
              </a:ext>
            </a:extLst>
          </p:cNvPr>
          <p:cNvSpPr>
            <a:spLocks noGrp="1"/>
          </p:cNvSpPr>
          <p:nvPr>
            <p:ph type="title"/>
          </p:nvPr>
        </p:nvSpPr>
        <p:spPr>
          <a:xfrm>
            <a:off x="838200" y="365125"/>
            <a:ext cx="10515600" cy="679450"/>
          </a:xfrm>
          <a:prstGeom prst="rect">
            <a:avLst/>
          </a:prstGeom>
        </p:spPr>
        <p:txBody>
          <a:bodyPr vert="horz" lIns="91440" tIns="45720" rIns="91440" bIns="45720" rtlCol="0" anchor="ctr">
            <a:normAutofit/>
          </a:bodyPr>
          <a:lstStyle/>
          <a:p>
            <a:r>
              <a:rPr lang="en-US"/>
              <a:t>Click to edit Master title style</a:t>
            </a:r>
          </a:p>
        </p:txBody>
      </p:sp>
      <p:sp>
        <p:nvSpPr>
          <p:cNvPr id="1027" name="Text Placeholder 2">
            <a:extLst>
              <a:ext uri="{FF2B5EF4-FFF2-40B4-BE49-F238E27FC236}">
                <a16:creationId xmlns:a16="http://schemas.microsoft.com/office/drawing/2014/main" id="{064BA7AA-AC85-4D2E-AB44-B00D5C475E6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3F131A79-7BF7-4D3A-9F85-6EA9A460CE3A}"/>
              </a:ext>
            </a:extLst>
          </p:cNvPr>
          <p:cNvSpPr/>
          <p:nvPr userDrawn="1"/>
        </p:nvSpPr>
        <p:spPr>
          <a:xfrm>
            <a:off x="9780588" y="6832600"/>
            <a:ext cx="1979612" cy="539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D0E40B0-F9E6-4345-AF2D-3E13FFE6F0FF}"/>
              </a:ext>
            </a:extLst>
          </p:cNvPr>
          <p:cNvSpPr/>
          <p:nvPr userDrawn="1"/>
        </p:nvSpPr>
        <p:spPr>
          <a:xfrm>
            <a:off x="0" y="6832600"/>
            <a:ext cx="9780588" cy="53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507C90A8-4102-4F91-86E7-EFC33F1E28BD}"/>
              </a:ext>
            </a:extLst>
          </p:cNvPr>
          <p:cNvSpPr/>
          <p:nvPr userDrawn="1"/>
        </p:nvSpPr>
        <p:spPr>
          <a:xfrm>
            <a:off x="11760200" y="6832600"/>
            <a:ext cx="431800" cy="53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1" name="Picture 9">
            <a:extLst>
              <a:ext uri="{FF2B5EF4-FFF2-40B4-BE49-F238E27FC236}">
                <a16:creationId xmlns:a16="http://schemas.microsoft.com/office/drawing/2014/main" id="{31B0D521-9925-4B8B-A263-80FE1F21DB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902825" y="6440488"/>
            <a:ext cx="17192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3">
            <a:extLst>
              <a:ext uri="{FF2B5EF4-FFF2-40B4-BE49-F238E27FC236}">
                <a16:creationId xmlns:a16="http://schemas.microsoft.com/office/drawing/2014/main" id="{FA924A38-A84A-4204-8C5B-9D89F13E0040}"/>
              </a:ext>
            </a:extLst>
          </p:cNvPr>
          <p:cNvSpPr txBox="1">
            <a:spLocks/>
          </p:cNvSpPr>
          <p:nvPr userDrawn="1"/>
        </p:nvSpPr>
        <p:spPr>
          <a:xfrm>
            <a:off x="11760200" y="6400800"/>
            <a:ext cx="431800" cy="431800"/>
          </a:xfrm>
          <a:prstGeom prst="rect">
            <a:avLst/>
          </a:prstGeom>
          <a:solidFill>
            <a:sysClr val="windowText" lastClr="000000">
              <a:lumMod val="75000"/>
              <a:lumOff val="25000"/>
            </a:sysClr>
          </a:solidFill>
        </p:spPr>
        <p:txBody>
          <a:bodyPr lIns="0" tIns="0" rIns="0" bIns="0" anchor="ctr">
            <a:norm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spcAft>
                <a:spcPts val="600"/>
              </a:spcAft>
            </a:pPr>
            <a:fld id="{B34E3DE3-5B65-4719-997E-9F3F4EC4CDD0}" type="slidenum">
              <a:rPr lang="en-US" altLang="en-US" sz="1200">
                <a:solidFill>
                  <a:srgbClr val="FFFFFF"/>
                </a:solidFill>
              </a:rPr>
              <a:pPr algn="ctr" eaLnBrk="1" hangingPunct="1">
                <a:spcAft>
                  <a:spcPts val="600"/>
                </a:spcAft>
              </a:pPr>
              <a:t>‹#›</a:t>
            </a:fld>
            <a:endParaRPr lang="en-US" altLang="en-US" sz="1200">
              <a:solidFill>
                <a:srgbClr val="FFFFFF"/>
              </a:solidFill>
            </a:endParaRPr>
          </a:p>
        </p:txBody>
      </p:sp>
    </p:spTree>
    <p:extLst>
      <p:ext uri="{BB962C8B-B14F-4D97-AF65-F5344CB8AC3E}">
        <p14:creationId xmlns:p14="http://schemas.microsoft.com/office/powerpoint/2010/main" val="150310888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hf sldNum="0" hdr="0" ftr="0" dt="0"/>
  <p:txStyles>
    <p:titleStyle>
      <a:lvl1pPr algn="l" rtl="0" eaLnBrk="0" fontAlgn="base" hangingPunct="0">
        <a:lnSpc>
          <a:spcPct val="90000"/>
        </a:lnSpc>
        <a:spcBef>
          <a:spcPct val="0"/>
        </a:spcBef>
        <a:spcAft>
          <a:spcPct val="0"/>
        </a:spcAft>
        <a:defRPr sz="3600" b="1" kern="1200" spc="-150">
          <a:solidFill>
            <a:srgbClr val="404040"/>
          </a:solidFill>
          <a:latin typeface="Corbel" panose="020B0503020204020204" pitchFamily="34" charset="0"/>
          <a:ea typeface="+mj-ea"/>
          <a:cs typeface="+mj-cs"/>
        </a:defRPr>
      </a:lvl1pPr>
      <a:lvl2pPr algn="l" rtl="0" eaLnBrk="0" fontAlgn="base" hangingPunct="0">
        <a:lnSpc>
          <a:spcPct val="90000"/>
        </a:lnSpc>
        <a:spcBef>
          <a:spcPct val="0"/>
        </a:spcBef>
        <a:spcAft>
          <a:spcPct val="0"/>
        </a:spcAft>
        <a:defRPr sz="3600" b="1">
          <a:solidFill>
            <a:srgbClr val="404040"/>
          </a:solidFill>
          <a:latin typeface="Corbel" panose="020B0503020204020204" pitchFamily="34" charset="0"/>
        </a:defRPr>
      </a:lvl2pPr>
      <a:lvl3pPr algn="l" rtl="0" eaLnBrk="0" fontAlgn="base" hangingPunct="0">
        <a:lnSpc>
          <a:spcPct val="90000"/>
        </a:lnSpc>
        <a:spcBef>
          <a:spcPct val="0"/>
        </a:spcBef>
        <a:spcAft>
          <a:spcPct val="0"/>
        </a:spcAft>
        <a:defRPr sz="3600" b="1">
          <a:solidFill>
            <a:srgbClr val="404040"/>
          </a:solidFill>
          <a:latin typeface="Corbel" panose="020B0503020204020204" pitchFamily="34" charset="0"/>
        </a:defRPr>
      </a:lvl3pPr>
      <a:lvl4pPr algn="l" rtl="0" eaLnBrk="0" fontAlgn="base" hangingPunct="0">
        <a:lnSpc>
          <a:spcPct val="90000"/>
        </a:lnSpc>
        <a:spcBef>
          <a:spcPct val="0"/>
        </a:spcBef>
        <a:spcAft>
          <a:spcPct val="0"/>
        </a:spcAft>
        <a:defRPr sz="3600" b="1">
          <a:solidFill>
            <a:srgbClr val="404040"/>
          </a:solidFill>
          <a:latin typeface="Corbel" panose="020B0503020204020204" pitchFamily="34" charset="0"/>
        </a:defRPr>
      </a:lvl4pPr>
      <a:lvl5pPr algn="l" rtl="0" eaLnBrk="0" fontAlgn="base" hangingPunct="0">
        <a:lnSpc>
          <a:spcPct val="90000"/>
        </a:lnSpc>
        <a:spcBef>
          <a:spcPct val="0"/>
        </a:spcBef>
        <a:spcAft>
          <a:spcPct val="0"/>
        </a:spcAft>
        <a:defRPr sz="3600" b="1">
          <a:solidFill>
            <a:srgbClr val="404040"/>
          </a:solidFill>
          <a:latin typeface="Corbel" panose="020B0503020204020204" pitchFamily="34" charset="0"/>
        </a:defRPr>
      </a:lvl5pPr>
      <a:lvl6pPr marL="457200" algn="l" rtl="0" fontAlgn="base">
        <a:lnSpc>
          <a:spcPct val="90000"/>
        </a:lnSpc>
        <a:spcBef>
          <a:spcPct val="0"/>
        </a:spcBef>
        <a:spcAft>
          <a:spcPct val="0"/>
        </a:spcAft>
        <a:defRPr sz="3600" b="1">
          <a:solidFill>
            <a:srgbClr val="404040"/>
          </a:solidFill>
          <a:latin typeface="Corbel" panose="020B0503020204020204" pitchFamily="34" charset="0"/>
        </a:defRPr>
      </a:lvl6pPr>
      <a:lvl7pPr marL="914400" algn="l" rtl="0" fontAlgn="base">
        <a:lnSpc>
          <a:spcPct val="90000"/>
        </a:lnSpc>
        <a:spcBef>
          <a:spcPct val="0"/>
        </a:spcBef>
        <a:spcAft>
          <a:spcPct val="0"/>
        </a:spcAft>
        <a:defRPr sz="3600" b="1">
          <a:solidFill>
            <a:srgbClr val="404040"/>
          </a:solidFill>
          <a:latin typeface="Corbel" panose="020B0503020204020204" pitchFamily="34" charset="0"/>
        </a:defRPr>
      </a:lvl7pPr>
      <a:lvl8pPr marL="1371600" algn="l" rtl="0" fontAlgn="base">
        <a:lnSpc>
          <a:spcPct val="90000"/>
        </a:lnSpc>
        <a:spcBef>
          <a:spcPct val="0"/>
        </a:spcBef>
        <a:spcAft>
          <a:spcPct val="0"/>
        </a:spcAft>
        <a:defRPr sz="3600" b="1">
          <a:solidFill>
            <a:srgbClr val="404040"/>
          </a:solidFill>
          <a:latin typeface="Corbel" panose="020B0503020204020204" pitchFamily="34" charset="0"/>
        </a:defRPr>
      </a:lvl8pPr>
      <a:lvl9pPr marL="1828800" algn="l" rtl="0" fontAlgn="base">
        <a:lnSpc>
          <a:spcPct val="90000"/>
        </a:lnSpc>
        <a:spcBef>
          <a:spcPct val="0"/>
        </a:spcBef>
        <a:spcAft>
          <a:spcPct val="0"/>
        </a:spcAft>
        <a:defRPr sz="3600" b="1">
          <a:solidFill>
            <a:srgbClr val="404040"/>
          </a:solidFill>
          <a:latin typeface="Corbel" panose="020B0503020204020204" pitchFamily="34" charset="0"/>
        </a:defRPr>
      </a:lvl9pPr>
    </p:titleStyle>
    <p:bodyStyle>
      <a:lvl1pPr marL="228600" indent="-228600" algn="l" rtl="0" eaLnBrk="0" fontAlgn="base" hangingPunct="0">
        <a:spcBef>
          <a:spcPts val="600"/>
        </a:spcBef>
        <a:spcAft>
          <a:spcPct val="0"/>
        </a:spcAft>
        <a:buClr>
          <a:schemeClr val="accent2"/>
        </a:buClr>
        <a:buFont typeface="Candara" panose="020E0502030303020204" pitchFamily="34" charset="0"/>
        <a:buChar char="»"/>
        <a:defRPr sz="2200" kern="1200">
          <a:solidFill>
            <a:srgbClr val="404040"/>
          </a:solidFill>
          <a:latin typeface="Candara" panose="020E0502030303020204" pitchFamily="34" charset="0"/>
          <a:ea typeface="+mn-ea"/>
          <a:cs typeface="+mn-cs"/>
        </a:defRPr>
      </a:lvl1pPr>
      <a:lvl2pPr marL="685800" indent="-228600" algn="l" rtl="0" eaLnBrk="0" fontAlgn="base" hangingPunct="0">
        <a:spcBef>
          <a:spcPts val="600"/>
        </a:spcBef>
        <a:spcAft>
          <a:spcPct val="0"/>
        </a:spcAft>
        <a:buClr>
          <a:schemeClr val="accent2"/>
        </a:buClr>
        <a:buFont typeface="Courier New" panose="02070309020205020404" pitchFamily="49" charset="0"/>
        <a:buChar char="­"/>
        <a:defRPr sz="2000" kern="1200">
          <a:solidFill>
            <a:srgbClr val="404040"/>
          </a:solidFill>
          <a:latin typeface="Candara" panose="020E0502030303020204" pitchFamily="34" charset="0"/>
          <a:ea typeface="+mn-ea"/>
          <a:cs typeface="+mn-cs"/>
        </a:defRPr>
      </a:lvl2pPr>
      <a:lvl3pPr marL="1143000" indent="-228600" algn="l" rtl="0" eaLnBrk="0" fontAlgn="base" hangingPunct="0">
        <a:spcBef>
          <a:spcPts val="600"/>
        </a:spcBef>
        <a:spcAft>
          <a:spcPct val="0"/>
        </a:spcAft>
        <a:buClr>
          <a:schemeClr val="accent2"/>
        </a:buClr>
        <a:buFont typeface="Arial" panose="020B0604020202020204" pitchFamily="34" charset="0"/>
        <a:buChar char="•"/>
        <a:defRPr kern="1200">
          <a:solidFill>
            <a:srgbClr val="404040"/>
          </a:solidFill>
          <a:latin typeface="Candara" panose="020E0502030303020204" pitchFamily="34" charset="0"/>
          <a:ea typeface="+mn-ea"/>
          <a:cs typeface="+mn-cs"/>
        </a:defRPr>
      </a:lvl3pPr>
      <a:lvl4pPr marL="1600200" indent="-228600" algn="l" rtl="0" eaLnBrk="0" fontAlgn="base" hangingPunct="0">
        <a:spcBef>
          <a:spcPts val="600"/>
        </a:spcBef>
        <a:spcAft>
          <a:spcPct val="0"/>
        </a:spcAft>
        <a:buClr>
          <a:schemeClr val="accent2"/>
        </a:buClr>
        <a:buFont typeface="Arial" panose="020B0604020202020204" pitchFamily="34" charset="0"/>
        <a:buChar char="•"/>
        <a:defRPr sz="1600" kern="1200">
          <a:solidFill>
            <a:srgbClr val="404040"/>
          </a:solidFill>
          <a:latin typeface="Candara" panose="020E0502030303020204" pitchFamily="34" charset="0"/>
          <a:ea typeface="+mn-ea"/>
          <a:cs typeface="+mn-cs"/>
        </a:defRPr>
      </a:lvl4pPr>
      <a:lvl5pPr marL="2057400" indent="-228600" algn="l" rtl="0" eaLnBrk="0" fontAlgn="base" hangingPunct="0">
        <a:spcBef>
          <a:spcPts val="600"/>
        </a:spcBef>
        <a:spcAft>
          <a:spcPct val="0"/>
        </a:spcAft>
        <a:buClr>
          <a:schemeClr val="accent2"/>
        </a:buClr>
        <a:buFont typeface="Arial" panose="020B0604020202020204" pitchFamily="34" charset="0"/>
        <a:buChar char="•"/>
        <a:defRPr sz="1600" kern="1200">
          <a:solidFill>
            <a:srgbClr val="404040"/>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5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hyperlink" Target="https://www.nhtsa.gov/vin-decoder" TargetMode="External"/><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14.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hyperlink" Target="https://schneiderdowns.com/our-thoughts-on/" TargetMode="External"/><Relationship Id="rId2" Type="http://schemas.openxmlformats.org/officeDocument/2006/relationships/hyperlink" Target="https://schneiderdowns.com/one-big-beautiful-bill/" TargetMode="Externa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01C1-C3E7-98A8-7705-FF3E0A603270}"/>
            </a:ext>
          </a:extLst>
        </p:cNvPr>
        <p:cNvGrpSpPr/>
        <p:nvPr/>
      </p:nvGrpSpPr>
      <p:grpSpPr>
        <a:xfrm>
          <a:off x="0" y="0"/>
          <a:ext cx="0" cy="0"/>
          <a:chOff x="0" y="0"/>
          <a:chExt cx="0" cy="0"/>
        </a:xfrm>
      </p:grpSpPr>
      <p:pic>
        <p:nvPicPr>
          <p:cNvPr id="7" name="Picture Placeholder 10" descr="Desk with computer, phone, books, etc.">
            <a:extLst>
              <a:ext uri="{FF2B5EF4-FFF2-40B4-BE49-F238E27FC236}">
                <a16:creationId xmlns:a16="http://schemas.microsoft.com/office/drawing/2014/main" id="{E6CD7448-A339-A078-CF05-C0300698704F}"/>
              </a:ext>
            </a:extLst>
          </p:cNvPr>
          <p:cNvPicPr>
            <a:picLocks noGrp="1" noChangeAspect="1"/>
          </p:cNvPicPr>
          <p:nvPr>
            <p:ph type="pic" sz="quarter" idx="10"/>
          </p:nvPr>
        </p:nvPicPr>
        <p:blipFill rotWithShape="1">
          <a:blip r:embed="rId3"/>
          <a:srcRect/>
          <a:stretch/>
        </p:blipFill>
        <p:spPr/>
      </p:pic>
      <p:sp>
        <p:nvSpPr>
          <p:cNvPr id="3" name="Title 2">
            <a:extLst>
              <a:ext uri="{FF2B5EF4-FFF2-40B4-BE49-F238E27FC236}">
                <a16:creationId xmlns:a16="http://schemas.microsoft.com/office/drawing/2014/main" id="{082F03D0-AF11-8057-3A44-45CDB8FF1F89}"/>
              </a:ext>
            </a:extLst>
          </p:cNvPr>
          <p:cNvSpPr>
            <a:spLocks noGrp="1"/>
          </p:cNvSpPr>
          <p:nvPr>
            <p:ph type="ctrTitle"/>
          </p:nvPr>
        </p:nvSpPr>
        <p:spPr>
          <a:xfrm>
            <a:off x="2870200" y="2781300"/>
            <a:ext cx="9321800" cy="1638300"/>
          </a:xfrm>
        </p:spPr>
        <p:txBody>
          <a:bodyPr/>
          <a:lstStyle/>
          <a:p>
            <a:pPr fontAlgn="auto">
              <a:spcAft>
                <a:spcPts val="0"/>
              </a:spcAft>
              <a:defRPr/>
            </a:pPr>
            <a:r>
              <a:rPr lang="en-US" sz="4000" dirty="0">
                <a:solidFill>
                  <a:schemeClr val="tx1">
                    <a:lumMod val="75000"/>
                    <a:lumOff val="25000"/>
                  </a:schemeClr>
                </a:solidFill>
              </a:rPr>
              <a:t>From Complexity to Clarity: Understanding the One Big Beautiful Bill (OBBB)</a:t>
            </a:r>
          </a:p>
        </p:txBody>
      </p:sp>
      <p:sp>
        <p:nvSpPr>
          <p:cNvPr id="17412" name="Subtitle 3">
            <a:extLst>
              <a:ext uri="{FF2B5EF4-FFF2-40B4-BE49-F238E27FC236}">
                <a16:creationId xmlns:a16="http://schemas.microsoft.com/office/drawing/2014/main" id="{5AE7CA61-8EBF-D117-0D39-4E9F479890F7}"/>
              </a:ext>
            </a:extLst>
          </p:cNvPr>
          <p:cNvSpPr>
            <a:spLocks noGrp="1"/>
          </p:cNvSpPr>
          <p:nvPr>
            <p:ph type="subTitle" idx="1"/>
          </p:nvPr>
        </p:nvSpPr>
        <p:spPr>
          <a:xfrm>
            <a:off x="2870200" y="4419600"/>
            <a:ext cx="9321800" cy="581025"/>
          </a:xfrm>
          <a:solidFill>
            <a:srgbClr val="002060">
              <a:alpha val="79999"/>
            </a:srgbClr>
          </a:solidFill>
        </p:spPr>
        <p:txBody>
          <a:bodyPr/>
          <a:lstStyle/>
          <a:p>
            <a:r>
              <a:rPr lang="en-US" altLang="en-US" dirty="0"/>
              <a:t>August 20, 2025</a:t>
            </a:r>
          </a:p>
        </p:txBody>
      </p:sp>
      <p:pic>
        <p:nvPicPr>
          <p:cNvPr id="17413" name="Picture 1">
            <a:extLst>
              <a:ext uri="{FF2B5EF4-FFF2-40B4-BE49-F238E27FC236}">
                <a16:creationId xmlns:a16="http://schemas.microsoft.com/office/drawing/2014/main" id="{03EC582F-7DBA-48B5-304B-963A459392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4263" y="6242050"/>
            <a:ext cx="20240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24429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58034-36B1-44B1-63C6-A266D5E797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07C95A-C47E-07C8-A4DF-C10F04908D8B}"/>
              </a:ext>
            </a:extLst>
          </p:cNvPr>
          <p:cNvSpPr>
            <a:spLocks noGrp="1"/>
          </p:cNvSpPr>
          <p:nvPr>
            <p:ph type="title"/>
          </p:nvPr>
        </p:nvSpPr>
        <p:spPr>
          <a:xfrm>
            <a:off x="432000" y="365125"/>
            <a:ext cx="11641812" cy="642875"/>
          </a:xfrm>
        </p:spPr>
        <p:txBody>
          <a:bodyPr>
            <a:normAutofit/>
          </a:bodyPr>
          <a:lstStyle/>
          <a:p>
            <a:r>
              <a:rPr lang="en-US" sz="3600">
                <a:latin typeface="Candara" panose="020E0502030303020204" pitchFamily="34" charset="0"/>
              </a:rPr>
              <a:t>§179 Election to Expense Certain Business Property</a:t>
            </a:r>
            <a:endParaRPr lang="en-US" sz="3600"/>
          </a:p>
        </p:txBody>
      </p:sp>
      <p:sp>
        <p:nvSpPr>
          <p:cNvPr id="6" name="TextBox 5">
            <a:extLst>
              <a:ext uri="{FF2B5EF4-FFF2-40B4-BE49-F238E27FC236}">
                <a16:creationId xmlns:a16="http://schemas.microsoft.com/office/drawing/2014/main" id="{73DC30BD-4280-4D51-7897-EC409EB276D7}"/>
              </a:ext>
            </a:extLst>
          </p:cNvPr>
          <p:cNvSpPr txBox="1"/>
          <p:nvPr/>
        </p:nvSpPr>
        <p:spPr>
          <a:xfrm>
            <a:off x="546107" y="1274983"/>
            <a:ext cx="10784848" cy="3426279"/>
          </a:xfrm>
          <a:prstGeom prst="rect">
            <a:avLst/>
          </a:prstGeom>
          <a:noFill/>
        </p:spPr>
        <p:txBody>
          <a:bodyPr wrap="square" rtlCol="0">
            <a:spAutoFit/>
          </a:bodyPr>
          <a:lstStyle/>
          <a:p>
            <a:r>
              <a:rPr lang="en-US" sz="2400" b="1">
                <a:latin typeface="Candara" panose="020E0502030303020204" pitchFamily="34" charset="0"/>
                <a:cs typeface="Calibri" panose="020F0502020204030204" pitchFamily="34" charset="0"/>
              </a:rPr>
              <a:t>Other Considerations</a:t>
            </a:r>
            <a:r>
              <a:rPr lang="en-US" sz="2400">
                <a:latin typeface="Candara" panose="020E0502030303020204" pitchFamily="34" charset="0"/>
                <a:cs typeface="Calibri" panose="020F0502020204030204" pitchFamily="34" charset="0"/>
              </a:rPr>
              <a:t>:</a:t>
            </a:r>
          </a:p>
          <a:p>
            <a:pPr marL="228600" indent="-228600" defTabSz="914377" eaLnBrk="0" fontAlgn="base" hangingPunct="0">
              <a:lnSpc>
                <a:spcPct val="90000"/>
              </a:lnSpc>
              <a:spcBef>
                <a:spcPts val="600"/>
              </a:spcBef>
              <a:spcAft>
                <a:spcPct val="0"/>
              </a:spcAft>
              <a:buClr>
                <a:schemeClr val="accent2"/>
              </a:buClr>
              <a:buFont typeface="Candara" panose="020E0502030303020204" pitchFamily="34" charset="0"/>
              <a:buChar char="»"/>
              <a:defRPr/>
            </a:pPr>
            <a:r>
              <a:rPr lang="en-US" sz="2400">
                <a:latin typeface="Candara"/>
              </a:rPr>
              <a:t>Applies to §1245 property generally</a:t>
            </a:r>
          </a:p>
          <a:p>
            <a:pPr marL="228600" indent="-228600" defTabSz="914377" eaLnBrk="0" fontAlgn="base" hangingPunct="0">
              <a:lnSpc>
                <a:spcPct val="90000"/>
              </a:lnSpc>
              <a:spcBef>
                <a:spcPts val="600"/>
              </a:spcBef>
              <a:spcAft>
                <a:spcPct val="0"/>
              </a:spcAft>
              <a:buClr>
                <a:schemeClr val="accent2"/>
              </a:buClr>
              <a:buFont typeface="Candara" panose="020E0502030303020204" pitchFamily="34" charset="0"/>
              <a:buChar char="»"/>
              <a:defRPr/>
            </a:pPr>
            <a:r>
              <a:rPr lang="en-US" sz="2400">
                <a:latin typeface="Candara" panose="020E0502030303020204" pitchFamily="34" charset="0"/>
                <a:cs typeface="Calibri" panose="020F0502020204030204" pitchFamily="34" charset="0"/>
              </a:rPr>
              <a:t>Qualified real property eligibility </a:t>
            </a:r>
          </a:p>
          <a:p>
            <a:pPr marL="800100" lvl="1" indent="-342900" defTabSz="914377" eaLnBrk="0" fontAlgn="base" hangingPunct="0">
              <a:lnSpc>
                <a:spcPct val="90000"/>
              </a:lnSpc>
              <a:spcBef>
                <a:spcPts val="600"/>
              </a:spcBef>
              <a:spcAft>
                <a:spcPct val="0"/>
              </a:spcAft>
              <a:buClr>
                <a:schemeClr val="accent2"/>
              </a:buClr>
              <a:buFont typeface="Courier New" panose="02070309020205020404" pitchFamily="49" charset="0"/>
              <a:buChar char="o"/>
              <a:defRPr/>
            </a:pPr>
            <a:r>
              <a:rPr lang="en-US" sz="2000">
                <a:latin typeface="Candara" panose="020E0502030303020204" pitchFamily="34" charset="0"/>
                <a:cs typeface="Calibri" panose="020F0502020204030204" pitchFamily="34" charset="0"/>
              </a:rPr>
              <a:t>Qualified improvement property</a:t>
            </a:r>
          </a:p>
          <a:p>
            <a:pPr marL="800100" lvl="1" indent="-342900" defTabSz="914377" eaLnBrk="0" fontAlgn="base" hangingPunct="0">
              <a:lnSpc>
                <a:spcPct val="90000"/>
              </a:lnSpc>
              <a:spcBef>
                <a:spcPts val="600"/>
              </a:spcBef>
              <a:spcAft>
                <a:spcPct val="0"/>
              </a:spcAft>
              <a:buClr>
                <a:schemeClr val="accent2"/>
              </a:buClr>
              <a:buFont typeface="Courier New" panose="02070309020205020404" pitchFamily="49" charset="0"/>
              <a:buChar char="o"/>
              <a:defRPr/>
            </a:pPr>
            <a:r>
              <a:rPr lang="en-US" sz="2000">
                <a:latin typeface="Candara" panose="020E0502030303020204" pitchFamily="34" charset="0"/>
                <a:cs typeface="Calibri" panose="020F0502020204030204" pitchFamily="34" charset="0"/>
              </a:rPr>
              <a:t>Roofs</a:t>
            </a:r>
          </a:p>
          <a:p>
            <a:pPr marL="800100" lvl="1" indent="-342900" defTabSz="914377" eaLnBrk="0" fontAlgn="base" hangingPunct="0">
              <a:lnSpc>
                <a:spcPct val="90000"/>
              </a:lnSpc>
              <a:spcBef>
                <a:spcPts val="600"/>
              </a:spcBef>
              <a:spcAft>
                <a:spcPct val="0"/>
              </a:spcAft>
              <a:buClr>
                <a:schemeClr val="accent2"/>
              </a:buClr>
              <a:buFont typeface="Courier New" panose="02070309020205020404" pitchFamily="49" charset="0"/>
              <a:buChar char="o"/>
              <a:defRPr/>
            </a:pPr>
            <a:r>
              <a:rPr lang="en-US" sz="2000">
                <a:latin typeface="Candara" panose="020E0502030303020204" pitchFamily="34" charset="0"/>
                <a:cs typeface="Calibri" panose="020F0502020204030204" pitchFamily="34" charset="0"/>
              </a:rPr>
              <a:t>Heating, ventilation, air-conditioning</a:t>
            </a:r>
          </a:p>
          <a:p>
            <a:pPr marL="800100" lvl="1" indent="-342900" defTabSz="914377" eaLnBrk="0" fontAlgn="base" hangingPunct="0">
              <a:lnSpc>
                <a:spcPct val="90000"/>
              </a:lnSpc>
              <a:spcBef>
                <a:spcPts val="600"/>
              </a:spcBef>
              <a:spcAft>
                <a:spcPct val="0"/>
              </a:spcAft>
              <a:buClr>
                <a:schemeClr val="accent2"/>
              </a:buClr>
              <a:buFont typeface="Courier New" panose="02070309020205020404" pitchFamily="49" charset="0"/>
              <a:buChar char="o"/>
              <a:defRPr/>
            </a:pPr>
            <a:r>
              <a:rPr lang="en-US" sz="2000">
                <a:latin typeface="Candara" panose="020E0502030303020204" pitchFamily="34" charset="0"/>
                <a:cs typeface="Calibri" panose="020F0502020204030204" pitchFamily="34" charset="0"/>
              </a:rPr>
              <a:t>Fire protection and alarm systems</a:t>
            </a:r>
          </a:p>
          <a:p>
            <a:pPr marL="800100" lvl="1" indent="-342900" defTabSz="914377" eaLnBrk="0" fontAlgn="base" hangingPunct="0">
              <a:lnSpc>
                <a:spcPct val="90000"/>
              </a:lnSpc>
              <a:spcBef>
                <a:spcPts val="600"/>
              </a:spcBef>
              <a:spcAft>
                <a:spcPct val="0"/>
              </a:spcAft>
              <a:buClr>
                <a:schemeClr val="accent2"/>
              </a:buClr>
              <a:buFont typeface="Courier New" panose="02070309020205020404" pitchFamily="49" charset="0"/>
              <a:buChar char="o"/>
              <a:defRPr/>
            </a:pPr>
            <a:r>
              <a:rPr lang="en-US" sz="2000">
                <a:latin typeface="Candara" panose="020E0502030303020204" pitchFamily="34" charset="0"/>
                <a:cs typeface="Calibri" panose="020F0502020204030204" pitchFamily="34" charset="0"/>
              </a:rPr>
              <a:t>Security Systems</a:t>
            </a:r>
          </a:p>
          <a:p>
            <a:pPr marL="228600" indent="-228600" defTabSz="914377" eaLnBrk="0" fontAlgn="base" hangingPunct="0">
              <a:lnSpc>
                <a:spcPct val="90000"/>
              </a:lnSpc>
              <a:spcBef>
                <a:spcPts val="600"/>
              </a:spcBef>
              <a:spcAft>
                <a:spcPct val="0"/>
              </a:spcAft>
              <a:buClr>
                <a:schemeClr val="accent2"/>
              </a:buClr>
              <a:buFont typeface="Candara" panose="020E0502030303020204" pitchFamily="34" charset="0"/>
              <a:buChar char="»"/>
              <a:defRPr/>
            </a:pPr>
            <a:r>
              <a:rPr lang="en-US" sz="2400">
                <a:latin typeface="Candara" panose="020E0502030303020204" pitchFamily="34" charset="0"/>
                <a:cs typeface="Calibri" panose="020F0502020204030204" pitchFamily="34" charset="0"/>
              </a:rPr>
              <a:t>Special rules for automobiles</a:t>
            </a:r>
          </a:p>
        </p:txBody>
      </p:sp>
      <p:grpSp>
        <p:nvGrpSpPr>
          <p:cNvPr id="7" name="Group 6">
            <a:extLst>
              <a:ext uri="{FF2B5EF4-FFF2-40B4-BE49-F238E27FC236}">
                <a16:creationId xmlns:a16="http://schemas.microsoft.com/office/drawing/2014/main" id="{5EE992D3-D951-7451-0F15-59B65241192F}"/>
              </a:ext>
            </a:extLst>
          </p:cNvPr>
          <p:cNvGrpSpPr/>
          <p:nvPr/>
        </p:nvGrpSpPr>
        <p:grpSpPr>
          <a:xfrm>
            <a:off x="544825" y="4941498"/>
            <a:ext cx="11102349" cy="1327392"/>
            <a:chOff x="544825" y="5051933"/>
            <a:chExt cx="11102349" cy="1327392"/>
          </a:xfrm>
        </p:grpSpPr>
        <p:sp>
          <p:nvSpPr>
            <p:cNvPr id="3" name="Rectangle: Rounded Corners 2">
              <a:extLst>
                <a:ext uri="{FF2B5EF4-FFF2-40B4-BE49-F238E27FC236}">
                  <a16:creationId xmlns:a16="http://schemas.microsoft.com/office/drawing/2014/main" id="{DDE4F8C9-7C47-AE72-D22F-E1028FB00ABD}"/>
                </a:ext>
              </a:extLst>
            </p:cNvPr>
            <p:cNvSpPr/>
            <p:nvPr/>
          </p:nvSpPr>
          <p:spPr>
            <a:xfrm>
              <a:off x="544825" y="5051933"/>
              <a:ext cx="11102349" cy="1327392"/>
            </a:xfrm>
            <a:prstGeom prst="roundRect">
              <a:avLst/>
            </a:prstGeom>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r>
                <a:rPr lang="en-US" sz="2400" b="1"/>
                <a:t>    </a:t>
              </a:r>
              <a:r>
                <a:rPr lang="en-US" sz="2000" b="1"/>
                <a:t>    Planning Idea:</a:t>
              </a:r>
              <a:r>
                <a:rPr lang="en-US" sz="2000"/>
                <a:t> Similar to bonus depreciation, </a:t>
              </a:r>
              <a:r>
                <a:rPr lang="en-US" sz="2000">
                  <a:latin typeface="Candara"/>
                  <a:ea typeface="+mn-lt"/>
                  <a:cs typeface="+mn-lt"/>
                </a:rPr>
                <a:t>review 2025 projections and quarterly estimates to determine how retroactive changes apply.  Consider state conformity issues.  If losses are anticipated in 2025, consider timing of deductions to manage taxable income in the future.</a:t>
              </a:r>
              <a:endParaRPr lang="en-US" sz="2400">
                <a:latin typeface="Candara"/>
              </a:endParaRPr>
            </a:p>
          </p:txBody>
        </p:sp>
        <p:pic>
          <p:nvPicPr>
            <p:cNvPr id="5" name="Graphic 4" descr="A lightbulb">
              <a:extLst>
                <a:ext uri="{FF2B5EF4-FFF2-40B4-BE49-F238E27FC236}">
                  <a16:creationId xmlns:a16="http://schemas.microsoft.com/office/drawing/2014/main" id="{D72B7B17-D778-D3E8-643A-F1416062D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0140" y="5064699"/>
              <a:ext cx="581641" cy="581642"/>
            </a:xfrm>
            <a:prstGeom prst="rect">
              <a:avLst/>
            </a:prstGeom>
          </p:spPr>
        </p:pic>
      </p:grpSp>
    </p:spTree>
    <p:extLst>
      <p:ext uri="{BB962C8B-B14F-4D97-AF65-F5344CB8AC3E}">
        <p14:creationId xmlns:p14="http://schemas.microsoft.com/office/powerpoint/2010/main" val="268947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26178-A87B-1C8C-9C14-234534DC3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47EA-C622-D8A1-35A0-4CB7F26624C5}"/>
              </a:ext>
            </a:extLst>
          </p:cNvPr>
          <p:cNvSpPr>
            <a:spLocks noGrp="1"/>
          </p:cNvSpPr>
          <p:nvPr>
            <p:ph type="title"/>
          </p:nvPr>
        </p:nvSpPr>
        <p:spPr>
          <a:xfrm>
            <a:off x="432000" y="432000"/>
            <a:ext cx="5477807" cy="364413"/>
          </a:xfrm>
        </p:spPr>
        <p:txBody>
          <a:bodyPr>
            <a:noAutofit/>
          </a:bodyPr>
          <a:lstStyle/>
          <a:p>
            <a:r>
              <a:rPr lang="en-US">
                <a:latin typeface="Candara"/>
              </a:rPr>
              <a:t>§179D Energy-Efficient Commercial Building Property Deduction </a:t>
            </a:r>
          </a:p>
        </p:txBody>
      </p:sp>
      <p:sp>
        <p:nvSpPr>
          <p:cNvPr id="8" name="Content Placeholder 7">
            <a:extLst>
              <a:ext uri="{FF2B5EF4-FFF2-40B4-BE49-F238E27FC236}">
                <a16:creationId xmlns:a16="http://schemas.microsoft.com/office/drawing/2014/main" id="{76037699-490A-F8F9-5FA4-1EE919BC3F12}"/>
              </a:ext>
            </a:extLst>
          </p:cNvPr>
          <p:cNvSpPr>
            <a:spLocks noGrp="1"/>
          </p:cNvSpPr>
          <p:nvPr>
            <p:ph idx="1"/>
          </p:nvPr>
        </p:nvSpPr>
        <p:spPr>
          <a:xfrm>
            <a:off x="432000" y="1562209"/>
            <a:ext cx="5477807" cy="4537801"/>
          </a:xfrm>
        </p:spPr>
        <p:txBody>
          <a:bodyPr/>
          <a:lstStyle/>
          <a:p>
            <a:pPr marL="228600" indent="-228600" eaLnBrk="0" fontAlgn="base" hangingPunct="0">
              <a:spcBef>
                <a:spcPts val="600"/>
              </a:spcBef>
              <a:spcAft>
                <a:spcPct val="0"/>
              </a:spcAft>
              <a:buClr>
                <a:schemeClr val="accent2"/>
              </a:buClr>
              <a:buFont typeface="Candara" panose="020E0502030303020204" pitchFamily="34" charset="0"/>
              <a:buChar char="»"/>
              <a:defRPr/>
            </a:pPr>
            <a:r>
              <a:rPr lang="en-US" sz="2400">
                <a:solidFill>
                  <a:schemeClr val="tx1"/>
                </a:solidFill>
                <a:latin typeface="Candara"/>
              </a:rPr>
              <a:t>Federal tax deduction designed to incentivize the construction and renovation of energy-efficient commercial buildings.  </a:t>
            </a:r>
            <a:br>
              <a:rPr lang="en-US" sz="2400">
                <a:solidFill>
                  <a:schemeClr val="tx1"/>
                </a:solidFill>
                <a:latin typeface="Candara"/>
              </a:rPr>
            </a:br>
            <a:endParaRPr lang="en-US" sz="2400">
              <a:solidFill>
                <a:schemeClr val="tx1"/>
              </a:solidFill>
              <a:latin typeface="Candara"/>
            </a:endParaRPr>
          </a:p>
          <a:p>
            <a:pPr marL="228600" indent="-228600" eaLnBrk="0" fontAlgn="base" hangingPunct="0">
              <a:spcBef>
                <a:spcPts val="600"/>
              </a:spcBef>
              <a:spcAft>
                <a:spcPct val="0"/>
              </a:spcAft>
              <a:buClr>
                <a:schemeClr val="accent2"/>
              </a:buClr>
              <a:buFont typeface="Candara" panose="020E0502030303020204" pitchFamily="34" charset="0"/>
              <a:buChar char="»"/>
              <a:defRPr/>
            </a:pPr>
            <a:r>
              <a:rPr lang="en-US" sz="2400">
                <a:latin typeface="Candara" panose="020E0502030303020204" pitchFamily="34" charset="0"/>
                <a:cs typeface="Calibri" panose="020F0502020204030204" pitchFamily="34" charset="0"/>
              </a:rPr>
              <a:t>Terminates for property in which construction begins after June 30, 2026.</a:t>
            </a:r>
            <a:br>
              <a:rPr lang="en-US" sz="2400">
                <a:latin typeface="Candara" panose="020E0502030303020204" pitchFamily="34" charset="0"/>
                <a:cs typeface="Calibri" panose="020F0502020204030204" pitchFamily="34" charset="0"/>
              </a:rPr>
            </a:br>
            <a:endParaRPr lang="en-US" sz="2400">
              <a:latin typeface="Candara" panose="020E0502030303020204" pitchFamily="34" charset="0"/>
              <a:cs typeface="Calibri" panose="020F0502020204030204" pitchFamily="34" charset="0"/>
            </a:endParaRPr>
          </a:p>
          <a:p>
            <a:pPr marL="228600" indent="-228600" eaLnBrk="0" fontAlgn="base" hangingPunct="0">
              <a:spcBef>
                <a:spcPts val="600"/>
              </a:spcBef>
              <a:spcAft>
                <a:spcPct val="0"/>
              </a:spcAft>
              <a:buClr>
                <a:schemeClr val="accent2"/>
              </a:buClr>
              <a:buFont typeface="Candara" panose="020E0502030303020204" pitchFamily="34" charset="0"/>
              <a:buChar char="»"/>
              <a:defRPr/>
            </a:pPr>
            <a:r>
              <a:rPr lang="en-US" sz="2400">
                <a:latin typeface="Candara" panose="020E0502030303020204" pitchFamily="34" charset="0"/>
                <a:cs typeface="Calibri" panose="020F0502020204030204" pitchFamily="34" charset="0"/>
              </a:rPr>
              <a:t>Enhanced deduction amounts for the remaining eligible period. </a:t>
            </a:r>
          </a:p>
          <a:p>
            <a:endParaRPr lang="en-US"/>
          </a:p>
        </p:txBody>
      </p:sp>
      <p:pic>
        <p:nvPicPr>
          <p:cNvPr id="3" name="Picture 2" descr="Modern skyscraber with blue sky and reflections.">
            <a:extLst>
              <a:ext uri="{FF2B5EF4-FFF2-40B4-BE49-F238E27FC236}">
                <a16:creationId xmlns:a16="http://schemas.microsoft.com/office/drawing/2014/main" id="{3F7C4203-062E-6E9D-84B0-8538E3464F9A}"/>
              </a:ext>
            </a:extLst>
          </p:cNvPr>
          <p:cNvPicPr>
            <a:picLocks noChangeAspect="1"/>
          </p:cNvPicPr>
          <p:nvPr/>
        </p:nvPicPr>
        <p:blipFill>
          <a:blip r:embed="rId3"/>
          <a:srcRect l="12757" r="29808"/>
          <a:stretch>
            <a:fillRect/>
          </a:stretch>
        </p:blipFill>
        <p:spPr>
          <a:xfrm>
            <a:off x="6282194" y="1"/>
            <a:ext cx="5909806" cy="6806380"/>
          </a:xfrm>
          <a:prstGeom prst="rect">
            <a:avLst/>
          </a:prstGeom>
        </p:spPr>
      </p:pic>
    </p:spTree>
    <p:extLst>
      <p:ext uri="{BB962C8B-B14F-4D97-AF65-F5344CB8AC3E}">
        <p14:creationId xmlns:p14="http://schemas.microsoft.com/office/powerpoint/2010/main" val="59066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DB76-71B6-444F-9571-F4BD35956D52}"/>
              </a:ext>
            </a:extLst>
          </p:cNvPr>
          <p:cNvSpPr>
            <a:spLocks noGrp="1"/>
          </p:cNvSpPr>
          <p:nvPr>
            <p:ph type="title"/>
          </p:nvPr>
        </p:nvSpPr>
        <p:spPr>
          <a:xfrm>
            <a:off x="432000" y="365125"/>
            <a:ext cx="11641812" cy="642875"/>
          </a:xfrm>
        </p:spPr>
        <p:txBody>
          <a:bodyPr>
            <a:normAutofit/>
          </a:bodyPr>
          <a:lstStyle/>
          <a:p>
            <a:r>
              <a:rPr lang="en-US" sz="3600">
                <a:latin typeface="+mn-lt"/>
              </a:rPr>
              <a:t>§168(n) Special Depreciation Allowance for Production Property</a:t>
            </a:r>
          </a:p>
        </p:txBody>
      </p:sp>
      <p:sp>
        <p:nvSpPr>
          <p:cNvPr id="3" name="Content Placeholder 2">
            <a:extLst>
              <a:ext uri="{FF2B5EF4-FFF2-40B4-BE49-F238E27FC236}">
                <a16:creationId xmlns:a16="http://schemas.microsoft.com/office/drawing/2014/main" id="{438AC263-AD24-6A28-5FF8-68599754ED90}"/>
              </a:ext>
            </a:extLst>
          </p:cNvPr>
          <p:cNvSpPr>
            <a:spLocks noGrp="1"/>
          </p:cNvSpPr>
          <p:nvPr>
            <p:ph idx="1"/>
          </p:nvPr>
        </p:nvSpPr>
        <p:spPr>
          <a:xfrm>
            <a:off x="432000" y="1456280"/>
            <a:ext cx="11641811" cy="5036595"/>
          </a:xfrm>
        </p:spPr>
        <p:txBody>
          <a:bodyPr/>
          <a:lstStyle/>
          <a:p>
            <a:pPr marL="0" indent="0">
              <a:buNone/>
            </a:pPr>
            <a:r>
              <a:rPr lang="en-US" sz="2200" b="1"/>
              <a:t>NEW: </a:t>
            </a:r>
            <a:r>
              <a:rPr lang="en-US" sz="2200"/>
              <a:t>The bill adds new §168(n) providing an elective 100% deduction of the adjusted basis of “qualified production property” </a:t>
            </a:r>
          </a:p>
          <a:p>
            <a:pPr marL="0" indent="0">
              <a:buNone/>
            </a:pPr>
            <a:r>
              <a:rPr lang="en-US" sz="2200" b="1"/>
              <a:t>Qualified Production Property: </a:t>
            </a:r>
            <a:r>
              <a:rPr lang="en-US" sz="2200"/>
              <a:t>To qualify as qualified production property (QPP), the non-residential real property must meet all of the following  7 criteria:</a:t>
            </a:r>
          </a:p>
          <a:p>
            <a:pPr marL="857250" lvl="1" indent="-400050">
              <a:buClr>
                <a:schemeClr val="accent2"/>
              </a:buClr>
              <a:buFont typeface="+mj-lt"/>
              <a:buAutoNum type="romanLcPeriod"/>
            </a:pPr>
            <a:r>
              <a:rPr lang="en-US" sz="2200"/>
              <a:t>Must be subject to depreciation (would exclude land costs) </a:t>
            </a:r>
          </a:p>
          <a:p>
            <a:pPr marL="857250" lvl="1" indent="-400050">
              <a:buClr>
                <a:schemeClr val="accent2"/>
              </a:buClr>
              <a:buFont typeface="+mj-lt"/>
              <a:buAutoNum type="romanLcPeriod"/>
            </a:pPr>
            <a:r>
              <a:rPr lang="en-US" sz="2200"/>
              <a:t>Used by the taxpayer (not by a lessee) as an “</a:t>
            </a:r>
            <a:r>
              <a:rPr lang="en-US" sz="2200" b="1"/>
              <a:t>integral” </a:t>
            </a:r>
            <a:r>
              <a:rPr lang="en-US" sz="2200"/>
              <a:t>part of a “</a:t>
            </a:r>
            <a:r>
              <a:rPr lang="en-US" sz="2200" b="1"/>
              <a:t>qualified production activity”</a:t>
            </a:r>
          </a:p>
          <a:p>
            <a:pPr marL="857250" lvl="1" indent="-400050">
              <a:buClr>
                <a:schemeClr val="accent2"/>
              </a:buClr>
              <a:buFont typeface="+mj-lt"/>
              <a:buAutoNum type="romanLcPeriod"/>
            </a:pPr>
            <a:r>
              <a:rPr lang="en-US" sz="2200"/>
              <a:t>Placed in service in the US, or US territory </a:t>
            </a:r>
          </a:p>
          <a:p>
            <a:pPr marL="857250" lvl="1" indent="-400050">
              <a:buClr>
                <a:schemeClr val="accent2"/>
              </a:buClr>
              <a:buFont typeface="+mj-lt"/>
              <a:buAutoNum type="romanLcPeriod"/>
            </a:pPr>
            <a:r>
              <a:rPr lang="en-US" sz="2200"/>
              <a:t>Its “</a:t>
            </a:r>
            <a:r>
              <a:rPr lang="en-US" sz="2200" b="1"/>
              <a:t>original use” </a:t>
            </a:r>
            <a:r>
              <a:rPr lang="en-US" sz="2200"/>
              <a:t>commenced with the taxpayer (exception for certain purchased property)</a:t>
            </a:r>
          </a:p>
          <a:p>
            <a:pPr marL="857250" lvl="1" indent="-400050">
              <a:buClr>
                <a:schemeClr val="accent2"/>
              </a:buClr>
              <a:buFont typeface="+mj-lt"/>
              <a:buAutoNum type="romanLcPeriod"/>
            </a:pPr>
            <a:r>
              <a:rPr lang="en-US" sz="2200"/>
              <a:t>Construction began after Jan. 19, 2025, and before Jan. 1, 2029 (written binding contract requirements and exception for certain purchased property)</a:t>
            </a:r>
          </a:p>
          <a:p>
            <a:pPr marL="857250" lvl="1" indent="-400050">
              <a:buClr>
                <a:schemeClr val="accent2"/>
              </a:buClr>
              <a:buFont typeface="+mj-lt"/>
              <a:buAutoNum type="romanLcPeriod"/>
            </a:pPr>
            <a:r>
              <a:rPr lang="en-US" sz="2200"/>
              <a:t>Designated by election</a:t>
            </a:r>
          </a:p>
          <a:p>
            <a:pPr marL="857250" lvl="1" indent="-400050">
              <a:buClr>
                <a:schemeClr val="accent2"/>
              </a:buClr>
              <a:buFont typeface="+mj-lt"/>
              <a:buAutoNum type="romanLcPeriod"/>
            </a:pPr>
            <a:r>
              <a:rPr lang="en-US" sz="2200"/>
              <a:t>Placed in service after July 4, 2025, but before Jan. 1, 2031</a:t>
            </a:r>
          </a:p>
        </p:txBody>
      </p:sp>
    </p:spTree>
    <p:extLst>
      <p:ext uri="{BB962C8B-B14F-4D97-AF65-F5344CB8AC3E}">
        <p14:creationId xmlns:p14="http://schemas.microsoft.com/office/powerpoint/2010/main" val="389520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2D9F5-30B7-7EDF-EDBD-D04125FAC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ED92E-8492-85DA-AD26-502116CA89E3}"/>
              </a:ext>
            </a:extLst>
          </p:cNvPr>
          <p:cNvSpPr>
            <a:spLocks noGrp="1"/>
          </p:cNvSpPr>
          <p:nvPr>
            <p:ph type="title"/>
          </p:nvPr>
        </p:nvSpPr>
        <p:spPr>
          <a:xfrm>
            <a:off x="432000" y="365125"/>
            <a:ext cx="11641812" cy="642875"/>
          </a:xfrm>
        </p:spPr>
        <p:txBody>
          <a:bodyPr>
            <a:normAutofit/>
          </a:bodyPr>
          <a:lstStyle/>
          <a:p>
            <a:r>
              <a:rPr lang="en-US" sz="3600">
                <a:latin typeface="+mn-lt"/>
              </a:rPr>
              <a:t>§168(n) Special Depreciation Allowance Key Terms</a:t>
            </a:r>
          </a:p>
        </p:txBody>
      </p:sp>
      <p:sp>
        <p:nvSpPr>
          <p:cNvPr id="3" name="Content Placeholder 2">
            <a:extLst>
              <a:ext uri="{FF2B5EF4-FFF2-40B4-BE49-F238E27FC236}">
                <a16:creationId xmlns:a16="http://schemas.microsoft.com/office/drawing/2014/main" id="{89F9D422-C9F1-C805-BC5D-150C354F9103}"/>
              </a:ext>
            </a:extLst>
          </p:cNvPr>
          <p:cNvSpPr>
            <a:spLocks noGrp="1"/>
          </p:cNvSpPr>
          <p:nvPr>
            <p:ph idx="1"/>
          </p:nvPr>
        </p:nvSpPr>
        <p:spPr>
          <a:xfrm>
            <a:off x="432000" y="1352607"/>
            <a:ext cx="11641812" cy="5401720"/>
          </a:xfrm>
        </p:spPr>
        <p:txBody>
          <a:bodyPr/>
          <a:lstStyle/>
          <a:p>
            <a:pPr marL="0" indent="0">
              <a:buNone/>
            </a:pPr>
            <a:r>
              <a:rPr lang="en-US" sz="2400"/>
              <a:t> </a:t>
            </a:r>
          </a:p>
          <a:p>
            <a:pPr marL="0" indent="0">
              <a:buNone/>
            </a:pPr>
            <a:endParaRPr lang="en-US" sz="2400" b="1"/>
          </a:p>
          <a:p>
            <a:pPr marL="0" indent="0">
              <a:buNone/>
            </a:pPr>
            <a:endParaRPr lang="en-US" sz="2400" b="1"/>
          </a:p>
        </p:txBody>
      </p:sp>
      <p:graphicFrame>
        <p:nvGraphicFramePr>
          <p:cNvPr id="4" name="Diagram 3">
            <a:extLst>
              <a:ext uri="{FF2B5EF4-FFF2-40B4-BE49-F238E27FC236}">
                <a16:creationId xmlns:a16="http://schemas.microsoft.com/office/drawing/2014/main" id="{0AA1B284-7D84-53E0-EF48-AC923721A197}"/>
              </a:ext>
            </a:extLst>
          </p:cNvPr>
          <p:cNvGraphicFramePr/>
          <p:nvPr>
            <p:extLst>
              <p:ext uri="{D42A27DB-BD31-4B8C-83A1-F6EECF244321}">
                <p14:modId xmlns:p14="http://schemas.microsoft.com/office/powerpoint/2010/main" val="432215509"/>
              </p:ext>
            </p:extLst>
          </p:nvPr>
        </p:nvGraphicFramePr>
        <p:xfrm>
          <a:off x="432000" y="1352607"/>
          <a:ext cx="11328000" cy="5046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436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3F02A-72A9-60F3-750B-4D1A719B8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885D51-926D-3FEC-CEC6-29570A041C78}"/>
              </a:ext>
            </a:extLst>
          </p:cNvPr>
          <p:cNvSpPr>
            <a:spLocks noGrp="1"/>
          </p:cNvSpPr>
          <p:nvPr>
            <p:ph type="title"/>
          </p:nvPr>
        </p:nvSpPr>
        <p:spPr>
          <a:xfrm>
            <a:off x="431999" y="365125"/>
            <a:ext cx="11532473" cy="642875"/>
          </a:xfrm>
        </p:spPr>
        <p:txBody>
          <a:bodyPr>
            <a:noAutofit/>
          </a:bodyPr>
          <a:lstStyle/>
          <a:p>
            <a:r>
              <a:rPr lang="en-US">
                <a:latin typeface="Candara" panose="020E0502030303020204" pitchFamily="34" charset="0"/>
              </a:rPr>
              <a:t>§168(n) Special Depreciation Allowance for Production Property</a:t>
            </a:r>
          </a:p>
        </p:txBody>
      </p:sp>
      <p:sp>
        <p:nvSpPr>
          <p:cNvPr id="3" name="Content Placeholder 2">
            <a:extLst>
              <a:ext uri="{FF2B5EF4-FFF2-40B4-BE49-F238E27FC236}">
                <a16:creationId xmlns:a16="http://schemas.microsoft.com/office/drawing/2014/main" id="{AC5030DD-7E77-810E-77F8-6D595C8722F6}"/>
              </a:ext>
            </a:extLst>
          </p:cNvPr>
          <p:cNvSpPr>
            <a:spLocks noGrp="1"/>
          </p:cNvSpPr>
          <p:nvPr>
            <p:ph idx="1"/>
          </p:nvPr>
        </p:nvSpPr>
        <p:spPr/>
        <p:txBody>
          <a:bodyPr vert="horz" lIns="0" tIns="0" rIns="0" bIns="0" rtlCol="0" anchor="t">
            <a:noAutofit/>
          </a:bodyPr>
          <a:lstStyle/>
          <a:p>
            <a:pPr marL="0" indent="0">
              <a:buNone/>
            </a:pPr>
            <a:r>
              <a:rPr lang="en-US" sz="1750" b="1"/>
              <a:t>SPECIAL ALLOWANCE RULE:</a:t>
            </a:r>
            <a:r>
              <a:rPr lang="en-US" sz="1750"/>
              <a:t> Allows certain used property whose original use did not commence with the taxpayer, and which hasn’t been used in a production activity since Jan. 1, 2021.</a:t>
            </a:r>
          </a:p>
          <a:p>
            <a:pPr marL="266065" indent="-266065"/>
            <a:r>
              <a:rPr lang="en-US" sz="1750"/>
              <a:t>Replaces items (iv) and (v) (discussed above) and the provisions are deemed satisfied when:   </a:t>
            </a:r>
          </a:p>
          <a:p>
            <a:pPr marL="857250" lvl="1" indent="-400050">
              <a:buFont typeface="+mj-lt"/>
              <a:buAutoNum type="romanUcPeriod"/>
            </a:pPr>
            <a:r>
              <a:rPr lang="en-US" sz="1750"/>
              <a:t>Such property was not used in a qualified production activity by any person at any time during the period 	beginning on January 1, 2021, and ending on May 12, 2025,</a:t>
            </a:r>
          </a:p>
          <a:p>
            <a:pPr marL="857250" lvl="1" indent="-400050">
              <a:buFont typeface="+mj-lt"/>
              <a:buAutoNum type="romanUcPeriod"/>
            </a:pPr>
            <a:r>
              <a:rPr lang="en-US" sz="1750"/>
              <a:t>Such property was not used by the taxpayer at any time prior to such acquisition, and </a:t>
            </a:r>
          </a:p>
          <a:p>
            <a:pPr marL="857250" lvl="1" indent="-400050">
              <a:buFont typeface="+mj-lt"/>
              <a:buAutoNum type="romanUcPeriod"/>
            </a:pPr>
            <a:r>
              <a:rPr lang="en-US" sz="1750"/>
              <a:t>The acquisition of such property meets the requirements of paragraphs (2)(A), (2)(B), (2)(C), and (3) of  §179(d).</a:t>
            </a:r>
          </a:p>
          <a:p>
            <a:pPr marL="266065" indent="-266065"/>
            <a:endParaRPr lang="en-US" sz="1750"/>
          </a:p>
          <a:p>
            <a:pPr marL="457200" lvl="1" indent="0">
              <a:buNone/>
            </a:pPr>
            <a:r>
              <a:rPr lang="en-US" sz="1750"/>
              <a:t>NOTE: the sections referenced above mean:  </a:t>
            </a:r>
          </a:p>
          <a:p>
            <a:pPr marL="1075690" lvl="3" indent="-266065"/>
            <a:r>
              <a:rPr lang="en-US" sz="1750"/>
              <a:t>2A – cannot be purchased from a related party as provided for in § 267 or § 707 </a:t>
            </a:r>
          </a:p>
          <a:p>
            <a:pPr marL="1075690" lvl="3" indent="-266065"/>
            <a:r>
              <a:rPr lang="en-US" sz="1750"/>
              <a:t>2B – cannot be purchased from a component member of a controlled group</a:t>
            </a:r>
          </a:p>
          <a:p>
            <a:pPr marL="1075690" lvl="3" indent="-266065"/>
            <a:r>
              <a:rPr lang="en-US" sz="1750"/>
              <a:t>2C – basis is not determined in who or in part by reference to the person it was acquired</a:t>
            </a:r>
          </a:p>
          <a:p>
            <a:pPr marL="1075690" lvl="3" indent="-266065"/>
            <a:r>
              <a:rPr lang="en-US" sz="1750"/>
              <a:t>3 – the cost of property does not include so much of the basis of such property as is determined by reference to the basis of other property held at any time by the person acquiring such property (for example a like-kind exchange)</a:t>
            </a:r>
          </a:p>
          <a:p>
            <a:pPr marL="457200" lvl="1" indent="0">
              <a:buNone/>
            </a:pPr>
            <a:endParaRPr lang="en-US" sz="1800"/>
          </a:p>
        </p:txBody>
      </p:sp>
    </p:spTree>
    <p:extLst>
      <p:ext uri="{BB962C8B-B14F-4D97-AF65-F5344CB8AC3E}">
        <p14:creationId xmlns:p14="http://schemas.microsoft.com/office/powerpoint/2010/main" val="2193838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DD0A-A030-4178-9A28-4728680EE921}"/>
              </a:ext>
            </a:extLst>
          </p:cNvPr>
          <p:cNvSpPr>
            <a:spLocks noGrp="1"/>
          </p:cNvSpPr>
          <p:nvPr>
            <p:ph type="title"/>
          </p:nvPr>
        </p:nvSpPr>
        <p:spPr/>
        <p:txBody>
          <a:bodyPr/>
          <a:lstStyle/>
          <a:p>
            <a:r>
              <a:rPr lang="en-US">
                <a:latin typeface="Candara" panose="020E0502030303020204" pitchFamily="34" charset="0"/>
              </a:rPr>
              <a:t>§174 – Research &amp; Experimental Expenditures Overview  </a:t>
            </a:r>
          </a:p>
        </p:txBody>
      </p:sp>
      <p:sp>
        <p:nvSpPr>
          <p:cNvPr id="4" name="Content Placeholder 3">
            <a:extLst>
              <a:ext uri="{FF2B5EF4-FFF2-40B4-BE49-F238E27FC236}">
                <a16:creationId xmlns:a16="http://schemas.microsoft.com/office/drawing/2014/main" id="{9209567A-1B0B-4DC3-94AB-0BE69C65C72D}"/>
              </a:ext>
            </a:extLst>
          </p:cNvPr>
          <p:cNvSpPr>
            <a:spLocks noGrp="1"/>
          </p:cNvSpPr>
          <p:nvPr>
            <p:ph idx="1"/>
          </p:nvPr>
        </p:nvSpPr>
        <p:spPr/>
        <p:txBody>
          <a:bodyPr vert="horz" lIns="0" tIns="0" rIns="0" bIns="0" rtlCol="0" anchor="t">
            <a:noAutofit/>
          </a:bodyPr>
          <a:lstStyle/>
          <a:p>
            <a:r>
              <a:rPr lang="en-US">
                <a:solidFill>
                  <a:schemeClr val="tx1"/>
                </a:solidFill>
                <a:latin typeface="Candara"/>
              </a:rPr>
              <a:t>Section 174 refers to “research or experimental expenditures”, meaning expenditures incurred in connection </a:t>
            </a:r>
            <a:r>
              <a:rPr lang="en-US"/>
              <a:t>with the taxpayer’s trade or business which represent research and development costs in the experimental or laboratory sense. </a:t>
            </a:r>
          </a:p>
          <a:p>
            <a:pPr marL="609600" lvl="1" indent="-342900">
              <a:buFont typeface="Courier New" panose="02070309020205020404" pitchFamily="49" charset="0"/>
              <a:buChar char="o"/>
            </a:pPr>
            <a:r>
              <a:rPr lang="en-US" sz="2200"/>
              <a:t>Example Section 174 expenses include:</a:t>
            </a:r>
          </a:p>
          <a:p>
            <a:pPr marL="885825" lvl="2" indent="-342900">
              <a:buFont typeface="Wingdings" panose="05000000000000000000" pitchFamily="2" charset="2"/>
              <a:buChar char="§"/>
            </a:pPr>
            <a:r>
              <a:rPr lang="en-US" sz="2200"/>
              <a:t>Employee payroll and benefits</a:t>
            </a:r>
          </a:p>
          <a:p>
            <a:pPr marL="885825" lvl="2" indent="-342900">
              <a:buFont typeface="Wingdings" panose="05000000000000000000" pitchFamily="2" charset="2"/>
              <a:buChar char="§"/>
            </a:pPr>
            <a:r>
              <a:rPr lang="en-US" sz="2200"/>
              <a:t>3</a:t>
            </a:r>
            <a:r>
              <a:rPr lang="en-US" sz="2200" baseline="30000"/>
              <a:t>rd</a:t>
            </a:r>
            <a:r>
              <a:rPr lang="en-US" sz="2200"/>
              <a:t> party contractor expenses</a:t>
            </a:r>
          </a:p>
          <a:p>
            <a:pPr marL="885825" lvl="2" indent="-342900">
              <a:buFont typeface="Wingdings" panose="05000000000000000000" pitchFamily="2" charset="2"/>
              <a:buChar char="§"/>
            </a:pPr>
            <a:r>
              <a:rPr lang="en-US" sz="2200"/>
              <a:t>Supplies</a:t>
            </a:r>
          </a:p>
          <a:p>
            <a:pPr marL="885825" lvl="2" indent="-342900">
              <a:buFont typeface="Wingdings" panose="05000000000000000000" pitchFamily="2" charset="2"/>
              <a:buChar char="§"/>
            </a:pPr>
            <a:r>
              <a:rPr lang="en-US" sz="2200"/>
              <a:t>Attorney’s and patent fees</a:t>
            </a:r>
          </a:p>
          <a:p>
            <a:pPr marL="885825" lvl="2" indent="-342900">
              <a:buFont typeface="Wingdings" panose="05000000000000000000" pitchFamily="2" charset="2"/>
              <a:buChar char="§"/>
            </a:pPr>
            <a:r>
              <a:rPr lang="en-US" sz="2200"/>
              <a:t>Rent, depreciation, laboratory expenses.</a:t>
            </a:r>
          </a:p>
          <a:p>
            <a:pPr marL="266065" indent="-266065"/>
            <a:endParaRPr lang="en-US"/>
          </a:p>
          <a:p>
            <a:pPr marL="266065" indent="-266065"/>
            <a:endParaRPr lang="en-US"/>
          </a:p>
        </p:txBody>
      </p:sp>
    </p:spTree>
    <p:extLst>
      <p:ext uri="{BB962C8B-B14F-4D97-AF65-F5344CB8AC3E}">
        <p14:creationId xmlns:p14="http://schemas.microsoft.com/office/powerpoint/2010/main" val="30365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62920-2C35-8A79-DB4C-0EF802ABF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D0006-7A3E-0845-0222-FA7571262E5D}"/>
              </a:ext>
            </a:extLst>
          </p:cNvPr>
          <p:cNvSpPr>
            <a:spLocks noGrp="1"/>
          </p:cNvSpPr>
          <p:nvPr>
            <p:ph type="title"/>
          </p:nvPr>
        </p:nvSpPr>
        <p:spPr>
          <a:xfrm>
            <a:off x="431800" y="365125"/>
            <a:ext cx="10922000" cy="1001857"/>
          </a:xfrm>
        </p:spPr>
        <p:txBody>
          <a:bodyPr/>
          <a:lstStyle/>
          <a:p>
            <a:r>
              <a:rPr lang="en-US" sz="3600">
                <a:latin typeface="+mn-lt"/>
              </a:rPr>
              <a:t>§174 – Evolution </a:t>
            </a:r>
          </a:p>
        </p:txBody>
      </p:sp>
      <p:graphicFrame>
        <p:nvGraphicFramePr>
          <p:cNvPr id="7" name="Table 6">
            <a:extLst>
              <a:ext uri="{FF2B5EF4-FFF2-40B4-BE49-F238E27FC236}">
                <a16:creationId xmlns:a16="http://schemas.microsoft.com/office/drawing/2014/main" id="{1C3A9D2D-9A87-3F0A-7C15-C1755215DD1A}"/>
              </a:ext>
            </a:extLst>
          </p:cNvPr>
          <p:cNvGraphicFramePr>
            <a:graphicFrameLocks noGrp="1"/>
          </p:cNvGraphicFramePr>
          <p:nvPr>
            <p:extLst>
              <p:ext uri="{D42A27DB-BD31-4B8C-83A1-F6EECF244321}">
                <p14:modId xmlns:p14="http://schemas.microsoft.com/office/powerpoint/2010/main" val="3711823604"/>
              </p:ext>
            </p:extLst>
          </p:nvPr>
        </p:nvGraphicFramePr>
        <p:xfrm>
          <a:off x="770735" y="1619251"/>
          <a:ext cx="10922000" cy="4667250"/>
        </p:xfrm>
        <a:graphic>
          <a:graphicData uri="http://schemas.openxmlformats.org/drawingml/2006/table">
            <a:tbl>
              <a:tblPr firstRow="1" bandRow="1">
                <a:tableStyleId>{7DF18680-E054-41AD-8BC1-D1AEF772440D}</a:tableStyleId>
              </a:tblPr>
              <a:tblGrid>
                <a:gridCol w="2448715">
                  <a:extLst>
                    <a:ext uri="{9D8B030D-6E8A-4147-A177-3AD203B41FA5}">
                      <a16:colId xmlns:a16="http://schemas.microsoft.com/office/drawing/2014/main" val="1908994488"/>
                    </a:ext>
                  </a:extLst>
                </a:gridCol>
                <a:gridCol w="3409950">
                  <a:extLst>
                    <a:ext uri="{9D8B030D-6E8A-4147-A177-3AD203B41FA5}">
                      <a16:colId xmlns:a16="http://schemas.microsoft.com/office/drawing/2014/main" val="3311915492"/>
                    </a:ext>
                  </a:extLst>
                </a:gridCol>
                <a:gridCol w="5063335">
                  <a:extLst>
                    <a:ext uri="{9D8B030D-6E8A-4147-A177-3AD203B41FA5}">
                      <a16:colId xmlns:a16="http://schemas.microsoft.com/office/drawing/2014/main" val="1964725515"/>
                    </a:ext>
                  </a:extLst>
                </a:gridCol>
              </a:tblGrid>
              <a:tr h="657556">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marL="0" marR="0" algn="ctr">
                        <a:lnSpc>
                          <a:spcPct val="100000"/>
                        </a:lnSpc>
                        <a:spcBef>
                          <a:spcPts val="0"/>
                        </a:spcBef>
                        <a:spcAft>
                          <a:spcPts val="1200"/>
                        </a:spcAft>
                      </a:pPr>
                      <a:r>
                        <a:rPr lang="en-US" sz="2000">
                          <a:solidFill>
                            <a:srgbClr val="FFFFFF"/>
                          </a:solidFill>
                          <a:effectLst/>
                          <a:latin typeface="+mn-lt"/>
                        </a:rPr>
                        <a:t>Prior to 2022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marL="0" marR="0" algn="ctr">
                        <a:lnSpc>
                          <a:spcPct val="100000"/>
                        </a:lnSpc>
                        <a:spcBef>
                          <a:spcPts val="0"/>
                        </a:spcBef>
                        <a:spcAft>
                          <a:spcPts val="1200"/>
                        </a:spcAft>
                      </a:pPr>
                      <a:r>
                        <a:rPr lang="en-US" sz="2000">
                          <a:solidFill>
                            <a:srgbClr val="FFFFFF"/>
                          </a:solidFill>
                          <a:effectLst/>
                          <a:latin typeface="+mn-lt"/>
                        </a:rPr>
                        <a:t>TCJA (2022 – 2024)</a:t>
                      </a:r>
                      <a:endParaRPr lang="en-US" sz="2000">
                        <a:effectLst/>
                        <a:latin typeface="+mn-lt"/>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marL="0" marR="0" algn="ctr">
                        <a:lnSpc>
                          <a:spcPct val="100000"/>
                        </a:lnSpc>
                        <a:spcBef>
                          <a:spcPts val="0"/>
                        </a:spcBef>
                        <a:spcAft>
                          <a:spcPts val="1200"/>
                        </a:spcAft>
                      </a:pPr>
                      <a:r>
                        <a:rPr lang="en-US" sz="2000" err="1">
                          <a:solidFill>
                            <a:srgbClr val="FFFFFF"/>
                          </a:solidFill>
                          <a:effectLst/>
                          <a:latin typeface="+mn-lt"/>
                        </a:rPr>
                        <a:t>OBBB</a:t>
                      </a:r>
                      <a:r>
                        <a:rPr lang="en-US" sz="2000">
                          <a:solidFill>
                            <a:srgbClr val="FFFFFF"/>
                          </a:solidFill>
                          <a:effectLst/>
                          <a:latin typeface="+mn-lt"/>
                        </a:rPr>
                        <a:t> (2025 and Beyond)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8275343"/>
                  </a:ext>
                </a:extLst>
              </a:tr>
              <a:tr h="4009694">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171450" marR="0" indent="-171450" algn="l">
                        <a:lnSpc>
                          <a:spcPct val="115000"/>
                        </a:lnSpc>
                        <a:spcBef>
                          <a:spcPts val="0"/>
                        </a:spcBef>
                        <a:spcAft>
                          <a:spcPts val="1200"/>
                        </a:spcAft>
                        <a:buFont typeface="Arial"/>
                        <a:buChar char="•"/>
                      </a:pPr>
                      <a:r>
                        <a:rPr lang="en-US" sz="1800" b="0" u="none" strike="noStrike" noProof="0">
                          <a:solidFill>
                            <a:srgbClr val="404040"/>
                          </a:solidFill>
                          <a:effectLst/>
                          <a:latin typeface="+mn-lt"/>
                        </a:rPr>
                        <a:t>Fully deduct R&amp;E expenses in year in which they occurred </a:t>
                      </a:r>
                      <a:endParaRPr lang="en-US" sz="1800" b="0" i="0" u="none" strike="noStrike" noProof="0">
                        <a:solidFill>
                          <a:srgbClr val="404040"/>
                        </a:solidFill>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266065" marR="0" lvl="0" indent="-266065" algn="l">
                        <a:lnSpc>
                          <a:spcPct val="100000"/>
                        </a:lnSpc>
                        <a:spcBef>
                          <a:spcPts val="0"/>
                        </a:spcBef>
                        <a:spcAft>
                          <a:spcPts val="600"/>
                        </a:spcAft>
                        <a:buFont typeface="Arial"/>
                        <a:buChar char="•"/>
                      </a:pPr>
                      <a:r>
                        <a:rPr lang="en-US" sz="1800" b="0" u="none" strike="noStrike" noProof="0">
                          <a:solidFill>
                            <a:srgbClr val="404040"/>
                          </a:solidFill>
                          <a:effectLst/>
                          <a:latin typeface="+mn-lt"/>
                        </a:rPr>
                        <a:t>Effective for tax years beginning after December 31, 2021, required businesses to capitalize and amortize their R&amp;E expenditures.</a:t>
                      </a:r>
                      <a:endParaRPr lang="en-US" sz="1800" b="0" u="none" strike="noStrike" noProof="0">
                        <a:solidFill>
                          <a:srgbClr val="000000"/>
                        </a:solidFill>
                        <a:effectLst/>
                        <a:latin typeface="+mn-lt"/>
                      </a:endParaRPr>
                    </a:p>
                    <a:p>
                      <a:pPr marL="542290" marR="0" lvl="1" indent="-275590" algn="l">
                        <a:lnSpc>
                          <a:spcPct val="100000"/>
                        </a:lnSpc>
                        <a:spcBef>
                          <a:spcPts val="0"/>
                        </a:spcBef>
                        <a:spcAft>
                          <a:spcPts val="600"/>
                        </a:spcAft>
                        <a:buFont typeface="Arial"/>
                        <a:buChar char="•"/>
                      </a:pPr>
                      <a:r>
                        <a:rPr lang="en-US" sz="1800" b="0" u="none" strike="noStrike" noProof="0">
                          <a:solidFill>
                            <a:srgbClr val="404040"/>
                          </a:solidFill>
                          <a:effectLst/>
                          <a:latin typeface="+mn-lt"/>
                        </a:rPr>
                        <a:t>5 years for domestic R&amp;D</a:t>
                      </a:r>
                      <a:endParaRPr lang="en-US" sz="1800" b="0" u="none" strike="noStrike" noProof="0">
                        <a:solidFill>
                          <a:srgbClr val="000000"/>
                        </a:solidFill>
                        <a:effectLst/>
                        <a:latin typeface="+mn-lt"/>
                      </a:endParaRPr>
                    </a:p>
                    <a:p>
                      <a:pPr marL="542290" marR="0" lvl="1" indent="-275590" algn="l">
                        <a:lnSpc>
                          <a:spcPct val="100000"/>
                        </a:lnSpc>
                        <a:spcBef>
                          <a:spcPts val="0"/>
                        </a:spcBef>
                        <a:spcAft>
                          <a:spcPts val="600"/>
                        </a:spcAft>
                        <a:buFont typeface="Arial"/>
                        <a:buChar char="•"/>
                      </a:pPr>
                      <a:r>
                        <a:rPr lang="en-US" sz="1800" b="0" u="none" strike="noStrike" noProof="0">
                          <a:solidFill>
                            <a:srgbClr val="404040"/>
                          </a:solidFill>
                          <a:effectLst/>
                          <a:latin typeface="+mn-lt"/>
                        </a:rPr>
                        <a:t>15 years for foreign R&amp;D</a:t>
                      </a:r>
                      <a:endParaRPr lang="en-US" sz="1800" b="0" u="none" strike="noStrike" noProof="0">
                        <a:solidFill>
                          <a:srgbClr val="000000"/>
                        </a:solidFill>
                        <a:effectLst/>
                        <a:latin typeface="+mn-lt"/>
                      </a:endParaRPr>
                    </a:p>
                    <a:p>
                      <a:pPr marL="266065" marR="0" lvl="0" indent="-266065" algn="l">
                        <a:lnSpc>
                          <a:spcPct val="100000"/>
                        </a:lnSpc>
                        <a:spcBef>
                          <a:spcPts val="0"/>
                        </a:spcBef>
                        <a:spcAft>
                          <a:spcPts val="600"/>
                        </a:spcAft>
                        <a:buFont typeface="Arial"/>
                        <a:buChar char="•"/>
                      </a:pPr>
                      <a:r>
                        <a:rPr lang="en-US" sz="1800" b="0" u="none" strike="noStrike" noProof="0">
                          <a:solidFill>
                            <a:srgbClr val="404040"/>
                          </a:solidFill>
                          <a:effectLst/>
                          <a:latin typeface="+mn-lt"/>
                        </a:rPr>
                        <a:t>Impact of these changes:</a:t>
                      </a:r>
                      <a:endParaRPr lang="en-US" sz="1800" b="0" u="none" strike="noStrike" noProof="0">
                        <a:solidFill>
                          <a:srgbClr val="000000"/>
                        </a:solidFill>
                        <a:effectLst/>
                        <a:latin typeface="+mn-lt"/>
                      </a:endParaRPr>
                    </a:p>
                    <a:p>
                      <a:pPr marL="542290" marR="0" lvl="1" indent="-275590" algn="l">
                        <a:lnSpc>
                          <a:spcPct val="100000"/>
                        </a:lnSpc>
                        <a:spcBef>
                          <a:spcPts val="0"/>
                        </a:spcBef>
                        <a:spcAft>
                          <a:spcPts val="600"/>
                        </a:spcAft>
                        <a:buFont typeface="Arial"/>
                        <a:buChar char="•"/>
                      </a:pPr>
                      <a:r>
                        <a:rPr lang="en-US" sz="1800" b="0" u="none" strike="noStrike" noProof="0">
                          <a:solidFill>
                            <a:srgbClr val="404040"/>
                          </a:solidFill>
                          <a:effectLst/>
                          <a:latin typeface="+mn-lt"/>
                        </a:rPr>
                        <a:t>Increased taxable income</a:t>
                      </a:r>
                      <a:endParaRPr lang="en-US" sz="1800" b="0" u="none" strike="noStrike" noProof="0">
                        <a:solidFill>
                          <a:srgbClr val="000000"/>
                        </a:solidFill>
                        <a:effectLst/>
                        <a:latin typeface="+mn-lt"/>
                      </a:endParaRPr>
                    </a:p>
                    <a:p>
                      <a:pPr marL="542290" marR="0" lvl="1" indent="-275590" algn="l">
                        <a:lnSpc>
                          <a:spcPct val="100000"/>
                        </a:lnSpc>
                        <a:spcBef>
                          <a:spcPts val="0"/>
                        </a:spcBef>
                        <a:spcAft>
                          <a:spcPts val="600"/>
                        </a:spcAft>
                        <a:buFont typeface="Arial"/>
                        <a:buChar char="•"/>
                      </a:pPr>
                      <a:r>
                        <a:rPr lang="en-US" sz="1800" b="0" u="none" strike="noStrike" noProof="0">
                          <a:solidFill>
                            <a:srgbClr val="404040"/>
                          </a:solidFill>
                          <a:effectLst/>
                          <a:latin typeface="+mn-lt"/>
                        </a:rPr>
                        <a:t>Increased compliance burden</a:t>
                      </a:r>
                      <a:endParaRPr lang="en-US" sz="1800">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266065" marR="0" lvl="0" indent="-266065" algn="l">
                        <a:lnSpc>
                          <a:spcPct val="100000"/>
                        </a:lnSpc>
                        <a:spcBef>
                          <a:spcPts val="0"/>
                        </a:spcBef>
                        <a:spcAft>
                          <a:spcPts val="600"/>
                        </a:spcAft>
                        <a:buFont typeface="Arial"/>
                        <a:buChar char="•"/>
                      </a:pPr>
                      <a:r>
                        <a:rPr lang="en-US" sz="1800" b="0" u="none" strike="noStrike" noProof="0">
                          <a:solidFill>
                            <a:srgbClr val="404040"/>
                          </a:solidFill>
                          <a:effectLst/>
                          <a:latin typeface="+mn-lt"/>
                        </a:rPr>
                        <a:t>OBBB reinstates the full expensing of IRC §174 expenditures for tax years beginning after December 31, 2024, for domestic R&amp;E spend</a:t>
                      </a:r>
                      <a:endParaRPr lang="en-US" sz="1800" b="0" u="none" strike="noStrike" noProof="0">
                        <a:solidFill>
                          <a:srgbClr val="000000"/>
                        </a:solidFill>
                        <a:effectLst/>
                        <a:latin typeface="+mn-lt"/>
                      </a:endParaRPr>
                    </a:p>
                    <a:p>
                      <a:pPr marL="542290" marR="0" lvl="1" indent="-275590" algn="l">
                        <a:lnSpc>
                          <a:spcPct val="100000"/>
                        </a:lnSpc>
                        <a:spcBef>
                          <a:spcPts val="0"/>
                        </a:spcBef>
                        <a:spcAft>
                          <a:spcPts val="600"/>
                        </a:spcAft>
                        <a:buFont typeface="Arial"/>
                        <a:buChar char="•"/>
                      </a:pPr>
                      <a:r>
                        <a:rPr lang="en-US" sz="1800" b="0" u="none" strike="noStrike" noProof="0">
                          <a:solidFill>
                            <a:srgbClr val="404040"/>
                          </a:solidFill>
                          <a:effectLst/>
                          <a:latin typeface="+mn-lt"/>
                        </a:rPr>
                        <a:t>Foreign R&amp;E expenses under IRC §174 still need to be capitalized and amortized over 15 years</a:t>
                      </a:r>
                      <a:endParaRPr lang="en-US" sz="1800" b="0" u="none" strike="noStrike" noProof="0">
                        <a:solidFill>
                          <a:srgbClr val="000000"/>
                        </a:solidFill>
                        <a:effectLst/>
                        <a:latin typeface="+mn-lt"/>
                      </a:endParaRPr>
                    </a:p>
                    <a:p>
                      <a:pPr marL="266065" marR="0" lvl="0" indent="-266065" algn="l">
                        <a:lnSpc>
                          <a:spcPct val="100000"/>
                        </a:lnSpc>
                        <a:spcBef>
                          <a:spcPts val="0"/>
                        </a:spcBef>
                        <a:spcAft>
                          <a:spcPts val="600"/>
                        </a:spcAft>
                        <a:buFont typeface="Arial"/>
                        <a:buChar char="•"/>
                      </a:pPr>
                      <a:r>
                        <a:rPr lang="en-US" sz="1800" b="0" u="none" strike="noStrike" noProof="0">
                          <a:solidFill>
                            <a:srgbClr val="404040"/>
                          </a:solidFill>
                          <a:effectLst/>
                          <a:latin typeface="+mn-lt"/>
                        </a:rPr>
                        <a:t>Small Businesses with gross receipts less than $31M may amend the 2022 through2024 returns to fully expense IRC §174 costs in tax years 2022 through 2024</a:t>
                      </a:r>
                      <a:endParaRPr lang="en-US" sz="1800" b="0" u="none" strike="noStrike" noProof="0">
                        <a:solidFill>
                          <a:srgbClr val="000000"/>
                        </a:solidFill>
                        <a:effectLst/>
                        <a:latin typeface="+mn-lt"/>
                      </a:endParaRPr>
                    </a:p>
                    <a:p>
                      <a:pPr marL="266065" marR="0" lvl="0" indent="-266065" algn="l">
                        <a:lnSpc>
                          <a:spcPct val="100000"/>
                        </a:lnSpc>
                        <a:spcBef>
                          <a:spcPts val="0"/>
                        </a:spcBef>
                        <a:spcAft>
                          <a:spcPts val="600"/>
                        </a:spcAft>
                        <a:buFont typeface="Arial"/>
                        <a:buChar char="•"/>
                      </a:pPr>
                      <a:r>
                        <a:rPr lang="en-US" sz="1800" b="0" u="none" strike="noStrike" noProof="0">
                          <a:solidFill>
                            <a:srgbClr val="404040"/>
                          </a:solidFill>
                          <a:effectLst/>
                          <a:latin typeface="+mn-lt"/>
                        </a:rPr>
                        <a:t>Large Businesses with gross receipts greater than $31M can accelerate deductions to 2025 or 2025 – 2026</a:t>
                      </a:r>
                      <a:endParaRPr lang="en-US" sz="1800">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1660839"/>
                  </a:ext>
                </a:extLst>
              </a:tr>
            </a:tbl>
          </a:graphicData>
        </a:graphic>
      </p:graphicFrame>
    </p:spTree>
    <p:extLst>
      <p:ext uri="{BB962C8B-B14F-4D97-AF65-F5344CB8AC3E}">
        <p14:creationId xmlns:p14="http://schemas.microsoft.com/office/powerpoint/2010/main" val="290239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656C8-D123-73A8-B36A-7215397685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0B864-E884-B803-B6F2-5A7737C59561}"/>
              </a:ext>
            </a:extLst>
          </p:cNvPr>
          <p:cNvPicPr>
            <a:picLocks noChangeAspect="1"/>
          </p:cNvPicPr>
          <p:nvPr/>
        </p:nvPicPr>
        <p:blipFill>
          <a:blip r:embed="rId2"/>
          <a:stretch>
            <a:fillRect/>
          </a:stretch>
        </p:blipFill>
        <p:spPr>
          <a:xfrm>
            <a:off x="1888005" y="50058"/>
            <a:ext cx="8009789" cy="6757883"/>
          </a:xfrm>
          <a:prstGeom prst="rect">
            <a:avLst/>
          </a:prstGeom>
          <a:ln>
            <a:noFill/>
          </a:ln>
        </p:spPr>
      </p:pic>
    </p:spTree>
    <p:extLst>
      <p:ext uri="{BB962C8B-B14F-4D97-AF65-F5344CB8AC3E}">
        <p14:creationId xmlns:p14="http://schemas.microsoft.com/office/powerpoint/2010/main" val="147188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3B2A2-1AAD-C04E-790C-798F47350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7AFC1-8263-9C92-490B-76E13FADFE3D}"/>
              </a:ext>
            </a:extLst>
          </p:cNvPr>
          <p:cNvSpPr>
            <a:spLocks noGrp="1"/>
          </p:cNvSpPr>
          <p:nvPr>
            <p:ph type="title"/>
          </p:nvPr>
        </p:nvSpPr>
        <p:spPr/>
        <p:txBody>
          <a:bodyPr/>
          <a:lstStyle/>
          <a:p>
            <a:r>
              <a:rPr lang="en-US">
                <a:latin typeface="Candara" panose="020E0502030303020204" pitchFamily="34" charset="0"/>
              </a:rPr>
              <a:t>§ 174 Planning Ideas &amp; Considerations</a:t>
            </a:r>
          </a:p>
        </p:txBody>
      </p:sp>
      <p:sp>
        <p:nvSpPr>
          <p:cNvPr id="4" name="Content Placeholder 3">
            <a:extLst>
              <a:ext uri="{FF2B5EF4-FFF2-40B4-BE49-F238E27FC236}">
                <a16:creationId xmlns:a16="http://schemas.microsoft.com/office/drawing/2014/main" id="{98F81849-AABA-EF75-8875-0ADEAB27212D}"/>
              </a:ext>
            </a:extLst>
          </p:cNvPr>
          <p:cNvSpPr>
            <a:spLocks noGrp="1"/>
          </p:cNvSpPr>
          <p:nvPr>
            <p:ph idx="1"/>
          </p:nvPr>
        </p:nvSpPr>
        <p:spPr/>
        <p:txBody>
          <a:bodyPr/>
          <a:lstStyle/>
          <a:p>
            <a:pPr lvl="0"/>
            <a:r>
              <a:rPr lang="en-US"/>
              <a:t>Although small businesses are eligible to amend 2022 – 2024 returns to claim 100% deductions, the timeline on the processing of these returns (and their subsequent refunds) could be significant</a:t>
            </a:r>
          </a:p>
          <a:p>
            <a:pPr lvl="1">
              <a:buFont typeface="Courier New" panose="02070309020205020404" pitchFamily="49" charset="0"/>
              <a:buChar char="o"/>
            </a:pPr>
            <a:r>
              <a:rPr lang="en-US"/>
              <a:t>Clients should consider utilizing the one-year or two-year catch-up deduction on 2025 – 2026 returns and adjusting quarterly payments to see more immediate benefit</a:t>
            </a:r>
          </a:p>
          <a:p>
            <a:pPr lvl="1">
              <a:buFont typeface="Courier New" panose="02070309020205020404" pitchFamily="49" charset="0"/>
              <a:buChar char="o"/>
            </a:pPr>
            <a:endParaRPr lang="en-US"/>
          </a:p>
          <a:p>
            <a:pPr lvl="1">
              <a:buFont typeface="Courier New" panose="02070309020205020404" pitchFamily="49" charset="0"/>
              <a:buChar char="o"/>
            </a:pPr>
            <a:r>
              <a:rPr lang="en-US"/>
              <a:t>If small businesses are amending 2022 – 2024 returns and taxpayers are not claiming R&amp;D credits, consult with the Credits &amp; Incentives team</a:t>
            </a:r>
          </a:p>
          <a:p>
            <a:pPr lvl="1"/>
            <a:endParaRPr lang="en-US"/>
          </a:p>
          <a:p>
            <a:pPr lvl="0"/>
            <a:r>
              <a:rPr lang="en-US"/>
              <a:t>Additional guidance should be forthcoming from the Service regarding necessary elections/statements for amended returns</a:t>
            </a:r>
          </a:p>
        </p:txBody>
      </p:sp>
    </p:spTree>
    <p:extLst>
      <p:ext uri="{BB962C8B-B14F-4D97-AF65-F5344CB8AC3E}">
        <p14:creationId xmlns:p14="http://schemas.microsoft.com/office/powerpoint/2010/main" val="35570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3C6F5-08BA-465D-168B-FE395EAF2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A4786-6877-3B09-38AE-7557F7F15923}"/>
              </a:ext>
            </a:extLst>
          </p:cNvPr>
          <p:cNvSpPr>
            <a:spLocks noGrp="1"/>
          </p:cNvSpPr>
          <p:nvPr>
            <p:ph type="title"/>
          </p:nvPr>
        </p:nvSpPr>
        <p:spPr/>
        <p:txBody>
          <a:bodyPr/>
          <a:lstStyle/>
          <a:p>
            <a:r>
              <a:rPr lang="en-US">
                <a:latin typeface="Candara" panose="020E0502030303020204" pitchFamily="34" charset="0"/>
              </a:rPr>
              <a:t>§ 174 v. § 41</a:t>
            </a:r>
          </a:p>
        </p:txBody>
      </p:sp>
      <p:sp>
        <p:nvSpPr>
          <p:cNvPr id="4" name="Content Placeholder 3">
            <a:extLst>
              <a:ext uri="{FF2B5EF4-FFF2-40B4-BE49-F238E27FC236}">
                <a16:creationId xmlns:a16="http://schemas.microsoft.com/office/drawing/2014/main" id="{4FEC9579-17A2-3412-D2F4-69E803F0E368}"/>
              </a:ext>
            </a:extLst>
          </p:cNvPr>
          <p:cNvSpPr>
            <a:spLocks noGrp="1"/>
          </p:cNvSpPr>
          <p:nvPr>
            <p:ph idx="1"/>
          </p:nvPr>
        </p:nvSpPr>
        <p:spPr>
          <a:xfrm>
            <a:off x="584381" y="1440092"/>
            <a:ext cx="6123036" cy="4828276"/>
          </a:xfrm>
        </p:spPr>
        <p:txBody>
          <a:bodyPr vert="horz" lIns="0" tIns="0" rIns="0" bIns="0" rtlCol="0" anchor="t">
            <a:noAutofit/>
          </a:bodyPr>
          <a:lstStyle/>
          <a:p>
            <a:pPr marL="266065" indent="-266065"/>
            <a:r>
              <a:rPr lang="en-US"/>
              <a:t>Although sometimes referenced interchangeably, expenses falling under Section 174 and Section 41 are NOT the same</a:t>
            </a:r>
          </a:p>
          <a:p>
            <a:pPr marL="266065" indent="-266065"/>
            <a:endParaRPr lang="en-US"/>
          </a:p>
          <a:p>
            <a:pPr marL="266065" indent="-266065"/>
            <a:r>
              <a:rPr lang="en-US"/>
              <a:t>Section 174 includes indirect R&amp;E expenses, while Section 41, the Research &amp; Development tax credit, is more restrictive</a:t>
            </a:r>
          </a:p>
          <a:p>
            <a:pPr marL="542290" lvl="1" indent="-275590"/>
            <a:endParaRPr lang="en-US"/>
          </a:p>
        </p:txBody>
      </p:sp>
      <p:sp>
        <p:nvSpPr>
          <p:cNvPr id="3" name="Oval 2">
            <a:extLst>
              <a:ext uri="{FF2B5EF4-FFF2-40B4-BE49-F238E27FC236}">
                <a16:creationId xmlns:a16="http://schemas.microsoft.com/office/drawing/2014/main" id="{60702C86-D089-4132-D49D-1B10F646CC3F}"/>
              </a:ext>
            </a:extLst>
          </p:cNvPr>
          <p:cNvSpPr/>
          <p:nvPr/>
        </p:nvSpPr>
        <p:spPr>
          <a:xfrm>
            <a:off x="6908800" y="1266370"/>
            <a:ext cx="4787898" cy="45520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F52E97-42CC-E5D4-6DA5-A9B6B047C6FF}"/>
              </a:ext>
            </a:extLst>
          </p:cNvPr>
          <p:cNvSpPr txBox="1"/>
          <p:nvPr/>
        </p:nvSpPr>
        <p:spPr>
          <a:xfrm>
            <a:off x="8053615" y="1631043"/>
            <a:ext cx="27432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404040"/>
                </a:solidFill>
                <a:latin typeface="Corbel"/>
              </a:rPr>
              <a:t>Section 174 Expenses</a:t>
            </a:r>
          </a:p>
        </p:txBody>
      </p:sp>
      <p:sp>
        <p:nvSpPr>
          <p:cNvPr id="6" name="Oval 5">
            <a:extLst>
              <a:ext uri="{FF2B5EF4-FFF2-40B4-BE49-F238E27FC236}">
                <a16:creationId xmlns:a16="http://schemas.microsoft.com/office/drawing/2014/main" id="{0A2BA9C0-24AB-01AE-9180-2EEE090CF74E}"/>
              </a:ext>
            </a:extLst>
          </p:cNvPr>
          <p:cNvSpPr/>
          <p:nvPr/>
        </p:nvSpPr>
        <p:spPr>
          <a:xfrm>
            <a:off x="8051801" y="3089727"/>
            <a:ext cx="2492826" cy="242025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B296691-7170-B367-73B3-37671CC5DD3C}"/>
              </a:ext>
            </a:extLst>
          </p:cNvPr>
          <p:cNvSpPr txBox="1"/>
          <p:nvPr/>
        </p:nvSpPr>
        <p:spPr>
          <a:xfrm>
            <a:off x="8253186" y="3091543"/>
            <a:ext cx="209005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404040"/>
                </a:solidFill>
                <a:latin typeface="Corbel"/>
              </a:rPr>
              <a:t> </a:t>
            </a:r>
            <a:r>
              <a:rPr lang="en-US" sz="2000" b="1">
                <a:solidFill>
                  <a:schemeClr val="bg1"/>
                </a:solidFill>
                <a:latin typeface="Corbel"/>
              </a:rPr>
              <a:t>Section 41 Expenses</a:t>
            </a:r>
            <a:endParaRPr lang="en-US" sz="2000">
              <a:solidFill>
                <a:schemeClr val="bg1"/>
              </a:solidFill>
            </a:endParaRPr>
          </a:p>
        </p:txBody>
      </p:sp>
      <p:sp>
        <p:nvSpPr>
          <p:cNvPr id="8" name="TextBox 7">
            <a:extLst>
              <a:ext uri="{FF2B5EF4-FFF2-40B4-BE49-F238E27FC236}">
                <a16:creationId xmlns:a16="http://schemas.microsoft.com/office/drawing/2014/main" id="{5CF6CB6D-8D0B-1A3A-267F-D3CE8E257000}"/>
              </a:ext>
            </a:extLst>
          </p:cNvPr>
          <p:cNvSpPr txBox="1"/>
          <p:nvPr/>
        </p:nvSpPr>
        <p:spPr>
          <a:xfrm>
            <a:off x="8253186" y="3980543"/>
            <a:ext cx="209005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Corbel"/>
              </a:rPr>
              <a:t>Direct R&amp;D Expenses</a:t>
            </a:r>
            <a:endParaRPr lang="en-US">
              <a:solidFill>
                <a:schemeClr val="bg1"/>
              </a:solidFill>
              <a:latin typeface="Candara"/>
            </a:endParaRPr>
          </a:p>
          <a:p>
            <a:pPr algn="ctr"/>
            <a:r>
              <a:rPr lang="en-US" sz="1600">
                <a:solidFill>
                  <a:schemeClr val="bg1"/>
                </a:solidFill>
                <a:latin typeface="Corbel"/>
              </a:rPr>
              <a:t>Wages</a:t>
            </a:r>
            <a:endParaRPr lang="en-US">
              <a:solidFill>
                <a:schemeClr val="bg1"/>
              </a:solidFill>
            </a:endParaRPr>
          </a:p>
          <a:p>
            <a:pPr algn="ctr"/>
            <a:r>
              <a:rPr lang="en-US" sz="1600">
                <a:solidFill>
                  <a:schemeClr val="bg1"/>
                </a:solidFill>
                <a:latin typeface="Corbel"/>
              </a:rPr>
              <a:t>Supplies</a:t>
            </a:r>
          </a:p>
          <a:p>
            <a:pPr algn="ctr"/>
            <a:r>
              <a:rPr lang="en-US" sz="1600">
                <a:solidFill>
                  <a:schemeClr val="bg1"/>
                </a:solidFill>
                <a:latin typeface="Corbel"/>
              </a:rPr>
              <a:t>Contract Research</a:t>
            </a:r>
          </a:p>
          <a:p>
            <a:pPr algn="ctr"/>
            <a:r>
              <a:rPr lang="en-US" sz="1600">
                <a:solidFill>
                  <a:schemeClr val="bg1"/>
                </a:solidFill>
                <a:latin typeface="Corbel"/>
              </a:rPr>
              <a:t>Cloud Hosting</a:t>
            </a:r>
          </a:p>
        </p:txBody>
      </p:sp>
      <p:sp>
        <p:nvSpPr>
          <p:cNvPr id="10" name="TextBox 9">
            <a:extLst>
              <a:ext uri="{FF2B5EF4-FFF2-40B4-BE49-F238E27FC236}">
                <a16:creationId xmlns:a16="http://schemas.microsoft.com/office/drawing/2014/main" id="{76770E24-793E-B8E5-04D2-3DD306D90245}"/>
              </a:ext>
            </a:extLst>
          </p:cNvPr>
          <p:cNvSpPr txBox="1"/>
          <p:nvPr/>
        </p:nvSpPr>
        <p:spPr>
          <a:xfrm>
            <a:off x="7926614" y="2030185"/>
            <a:ext cx="274320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404040"/>
                </a:solidFill>
                <a:latin typeface="Corbel"/>
              </a:rPr>
              <a:t>Indirect R&amp;E Expenses</a:t>
            </a:r>
          </a:p>
          <a:p>
            <a:pPr algn="ctr"/>
            <a:r>
              <a:rPr lang="en-US" sz="1600">
                <a:solidFill>
                  <a:srgbClr val="404040"/>
                </a:solidFill>
                <a:latin typeface="Corbel"/>
              </a:rPr>
              <a:t>R&amp;E Rent</a:t>
            </a:r>
            <a:endParaRPr lang="en-US"/>
          </a:p>
          <a:p>
            <a:pPr algn="ctr"/>
            <a:r>
              <a:rPr lang="en-US" sz="1600">
                <a:solidFill>
                  <a:srgbClr val="404040"/>
                </a:solidFill>
                <a:latin typeface="Corbel"/>
              </a:rPr>
              <a:t>R&amp;E Depreciation</a:t>
            </a:r>
          </a:p>
          <a:p>
            <a:pPr algn="ctr"/>
            <a:r>
              <a:rPr lang="en-US" sz="1600">
                <a:solidFill>
                  <a:srgbClr val="404040"/>
                </a:solidFill>
                <a:latin typeface="Corbel"/>
              </a:rPr>
              <a:t>Employee Benefits</a:t>
            </a:r>
          </a:p>
        </p:txBody>
      </p:sp>
    </p:spTree>
    <p:extLst>
      <p:ext uri="{BB962C8B-B14F-4D97-AF65-F5344CB8AC3E}">
        <p14:creationId xmlns:p14="http://schemas.microsoft.com/office/powerpoint/2010/main" val="230831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7301-1146-4B7D-8188-F1489266B679}"/>
              </a:ext>
            </a:extLst>
          </p:cNvPr>
          <p:cNvSpPr>
            <a:spLocks noGrp="1"/>
          </p:cNvSpPr>
          <p:nvPr>
            <p:ph type="title"/>
          </p:nvPr>
        </p:nvSpPr>
        <p:spPr/>
        <p:txBody>
          <a:bodyPr>
            <a:normAutofit/>
          </a:bodyPr>
          <a:lstStyle/>
          <a:p>
            <a:r>
              <a:rPr lang="en-US" dirty="0"/>
              <a:t>Housekeeping Matters</a:t>
            </a:r>
          </a:p>
        </p:txBody>
      </p:sp>
      <p:sp>
        <p:nvSpPr>
          <p:cNvPr id="3" name="Content Placeholder 2">
            <a:extLst>
              <a:ext uri="{FF2B5EF4-FFF2-40B4-BE49-F238E27FC236}">
                <a16:creationId xmlns:a16="http://schemas.microsoft.com/office/drawing/2014/main" id="{726A445D-F7AE-4E41-B2A3-87AC58409C34}"/>
              </a:ext>
            </a:extLst>
          </p:cNvPr>
          <p:cNvSpPr>
            <a:spLocks noGrp="1"/>
          </p:cNvSpPr>
          <p:nvPr>
            <p:ph idx="1"/>
          </p:nvPr>
        </p:nvSpPr>
        <p:spPr/>
        <p:txBody>
          <a:bodyPr>
            <a:normAutofit lnSpcReduction="10000"/>
          </a:bodyPr>
          <a:lstStyle/>
          <a:p>
            <a:pPr marL="0" marR="0" lvl="0" indent="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endParaRPr>
          </a:p>
          <a:p>
            <a:pPr marL="228600" marR="0" lvl="0" indent="-22860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Submit questions at any time through the Q&amp;A widget. </a:t>
            </a:r>
            <a:r>
              <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Will get sent directly to the webinar producer and presenters.</a:t>
            </a:r>
          </a:p>
          <a:p>
            <a:pPr marL="0" marR="0" lvl="0" indent="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endParaRPr>
          </a:p>
          <a:p>
            <a:pPr marL="228600" marR="0" lvl="0" indent="-22860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Copy of slide deck and other materials located in the Resources list.</a:t>
            </a:r>
          </a:p>
          <a:p>
            <a:pPr marL="0" marR="0" lvl="0" indent="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endParaRPr>
          </a:p>
          <a:p>
            <a:pPr marL="228600" marR="0" lvl="0" indent="-22860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Follow your CPE progress in the Certification widget</a:t>
            </a:r>
          </a:p>
          <a:p>
            <a:pPr marL="685800" marR="0" lvl="1" indent="-228600" algn="l" defTabSz="914400" rtl="0" eaLnBrk="1" fontAlgn="auto" latinLnBrk="0" hangingPunct="1">
              <a:lnSpc>
                <a:spcPct val="100000"/>
              </a:lnSpc>
              <a:spcBef>
                <a:spcPts val="600"/>
              </a:spcBef>
              <a:spcAft>
                <a:spcPts val="0"/>
              </a:spcAft>
              <a:buClr>
                <a:srgbClr val="ED7D31"/>
              </a:buClr>
              <a:buSzTx/>
              <a:buFont typeface="Courier New" panose="02070309020205020404" pitchFamily="49"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Answer polling questions</a:t>
            </a:r>
          </a:p>
          <a:p>
            <a:pPr marL="685800" marR="0" lvl="1" indent="-228600" algn="l" defTabSz="914400" rtl="0" eaLnBrk="1" fontAlgn="auto" latinLnBrk="0" hangingPunct="1">
              <a:lnSpc>
                <a:spcPct val="100000"/>
              </a:lnSpc>
              <a:spcBef>
                <a:spcPts val="600"/>
              </a:spcBef>
              <a:spcAft>
                <a:spcPts val="0"/>
              </a:spcAft>
              <a:buClr>
                <a:srgbClr val="ED7D31"/>
              </a:buClr>
              <a:buSzTx/>
              <a:buFont typeface="Courier New" panose="02070309020205020404" pitchFamily="49"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Stay on for the entirety of the webinar</a:t>
            </a:r>
          </a:p>
          <a:p>
            <a:pPr marL="685800" marR="0" lvl="1" indent="-228600" algn="l" defTabSz="914400" rtl="0" eaLnBrk="1" fontAlgn="auto" latinLnBrk="0" hangingPunct="1">
              <a:lnSpc>
                <a:spcPct val="100000"/>
              </a:lnSpc>
              <a:spcBef>
                <a:spcPts val="600"/>
              </a:spcBef>
              <a:spcAft>
                <a:spcPts val="0"/>
              </a:spcAft>
              <a:buClr>
                <a:srgbClr val="ED7D31"/>
              </a:buClr>
              <a:buSzTx/>
              <a:buFont typeface="Courier New" panose="02070309020205020404" pitchFamily="49"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Downloadable certificate will show up once you’ve received all your checkmarks</a:t>
            </a:r>
          </a:p>
          <a:p>
            <a:pPr marL="0" marR="0" lvl="0" indent="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endParaRPr>
          </a:p>
          <a:p>
            <a:pPr marL="228600" marR="0" lvl="0" indent="-22860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Char char="»"/>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Evaluation form will appear at the conclusion of the webinar</a:t>
            </a:r>
            <a:endParaRPr kumimoji="0" lang="en-US" sz="2400" b="0"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endParaRPr>
          </a:p>
          <a:p>
            <a:endParaRPr lang="en-US" dirty="0"/>
          </a:p>
        </p:txBody>
      </p:sp>
    </p:spTree>
    <p:extLst>
      <p:ext uri="{BB962C8B-B14F-4D97-AF65-F5344CB8AC3E}">
        <p14:creationId xmlns:p14="http://schemas.microsoft.com/office/powerpoint/2010/main" val="240524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689EE-2AD4-9DF9-D5DD-67DD244CE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8B069-FAF7-CE8D-2B96-93CBD6F86732}"/>
              </a:ext>
            </a:extLst>
          </p:cNvPr>
          <p:cNvSpPr>
            <a:spLocks noGrp="1"/>
          </p:cNvSpPr>
          <p:nvPr>
            <p:ph type="title"/>
          </p:nvPr>
        </p:nvSpPr>
        <p:spPr/>
        <p:txBody>
          <a:bodyPr/>
          <a:lstStyle/>
          <a:p>
            <a:r>
              <a:rPr lang="en-US">
                <a:latin typeface="Candara" panose="020E0502030303020204" pitchFamily="34" charset="0"/>
              </a:rPr>
              <a:t>§ 41  Credit for Increasing Research Activity</a:t>
            </a:r>
          </a:p>
        </p:txBody>
      </p:sp>
      <p:sp>
        <p:nvSpPr>
          <p:cNvPr id="4" name="Content Placeholder 3">
            <a:extLst>
              <a:ext uri="{FF2B5EF4-FFF2-40B4-BE49-F238E27FC236}">
                <a16:creationId xmlns:a16="http://schemas.microsoft.com/office/drawing/2014/main" id="{A10A071D-7C7E-71A0-2A01-F8714E470017}"/>
              </a:ext>
            </a:extLst>
          </p:cNvPr>
          <p:cNvSpPr>
            <a:spLocks noGrp="1"/>
          </p:cNvSpPr>
          <p:nvPr>
            <p:ph idx="1"/>
          </p:nvPr>
        </p:nvSpPr>
        <p:spPr/>
        <p:txBody>
          <a:bodyPr vert="horz" lIns="0" tIns="0" rIns="0" bIns="0" rtlCol="0" anchor="t">
            <a:noAutofit/>
          </a:bodyPr>
          <a:lstStyle/>
          <a:p>
            <a:pPr marL="266065" indent="-266065"/>
            <a:r>
              <a:rPr lang="en-US"/>
              <a:t>Often referred to as the "R&amp;D Credit“</a:t>
            </a:r>
          </a:p>
          <a:p>
            <a:pPr marL="266065" indent="-266065"/>
            <a:endParaRPr lang="en-US"/>
          </a:p>
          <a:p>
            <a:pPr marL="266065" indent="-266065"/>
            <a:r>
              <a:rPr lang="en-US"/>
              <a:t>First enacted in 1981, and made permanent through the PATH Act of 2015</a:t>
            </a:r>
          </a:p>
          <a:p>
            <a:pPr marL="266065" indent="-266065"/>
            <a:endParaRPr lang="en-US"/>
          </a:p>
          <a:p>
            <a:pPr marL="266065" indent="-266065"/>
            <a:r>
              <a:rPr lang="en-US"/>
              <a:t>Federal incentive designed to reward companies for investing in innovation within the United States</a:t>
            </a:r>
          </a:p>
          <a:p>
            <a:pPr marL="266065" indent="-266065"/>
            <a:endParaRPr lang="en-US"/>
          </a:p>
          <a:p>
            <a:pPr marL="266065" indent="-266065"/>
            <a:r>
              <a:rPr lang="en-US"/>
              <a:t>Many states also offer similar incentives</a:t>
            </a:r>
          </a:p>
          <a:p>
            <a:pPr marL="266065" indent="-266065"/>
            <a:endParaRPr lang="en-US"/>
          </a:p>
          <a:p>
            <a:pPr marL="266065" lvl="0" indent="-266065"/>
            <a:endParaRPr lang="en-US"/>
          </a:p>
        </p:txBody>
      </p:sp>
    </p:spTree>
    <p:extLst>
      <p:ext uri="{BB962C8B-B14F-4D97-AF65-F5344CB8AC3E}">
        <p14:creationId xmlns:p14="http://schemas.microsoft.com/office/powerpoint/2010/main" val="26963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D9B0D-6957-96C1-60C3-C3BC19770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042B3-6A63-AB0A-FE7D-86D269DE01E5}"/>
              </a:ext>
            </a:extLst>
          </p:cNvPr>
          <p:cNvSpPr>
            <a:spLocks noGrp="1"/>
          </p:cNvSpPr>
          <p:nvPr>
            <p:ph type="title"/>
          </p:nvPr>
        </p:nvSpPr>
        <p:spPr/>
        <p:txBody>
          <a:bodyPr anchor="ctr">
            <a:normAutofit/>
          </a:bodyPr>
          <a:lstStyle/>
          <a:p>
            <a:r>
              <a:rPr lang="en-US">
                <a:latin typeface="Candara" panose="020E0502030303020204" pitchFamily="34" charset="0"/>
              </a:rPr>
              <a:t>§ 41 Qualified Research - The Four-Part Test</a:t>
            </a:r>
          </a:p>
        </p:txBody>
      </p:sp>
      <p:pic>
        <p:nvPicPr>
          <p:cNvPr id="9" name="Content Placeholder 8" descr="A blue and white squares with white text&#10;&#10;AI-generated content may be incorrect.">
            <a:extLst>
              <a:ext uri="{FF2B5EF4-FFF2-40B4-BE49-F238E27FC236}">
                <a16:creationId xmlns:a16="http://schemas.microsoft.com/office/drawing/2014/main" id="{4F4D05E8-DDC7-33D1-2055-8D6FB3602293}"/>
              </a:ext>
            </a:extLst>
          </p:cNvPr>
          <p:cNvPicPr>
            <a:picLocks noGrp="1" noChangeAspect="1"/>
          </p:cNvPicPr>
          <p:nvPr>
            <p:ph idx="1"/>
          </p:nvPr>
        </p:nvPicPr>
        <p:blipFill>
          <a:blip r:embed="rId2"/>
          <a:stretch>
            <a:fillRect/>
          </a:stretch>
        </p:blipFill>
        <p:spPr>
          <a:xfrm>
            <a:off x="2686050" y="1091701"/>
            <a:ext cx="6877050" cy="5416524"/>
          </a:xfrm>
          <a:prstGeom prst="rect">
            <a:avLst/>
          </a:prstGeom>
          <a:noFill/>
        </p:spPr>
      </p:pic>
      <p:sp>
        <p:nvSpPr>
          <p:cNvPr id="16" name="Slide Number Placeholder 4">
            <a:extLst>
              <a:ext uri="{FF2B5EF4-FFF2-40B4-BE49-F238E27FC236}">
                <a16:creationId xmlns:a16="http://schemas.microsoft.com/office/drawing/2014/main" id="{D144DD41-056A-EEA4-B2B9-340D8D009C95}"/>
              </a:ext>
            </a:extLst>
          </p:cNvPr>
          <p:cNvSpPr>
            <a:spLocks noGrp="1"/>
          </p:cNvSpPr>
          <p:nvPr>
            <p:ph type="sldNum" sz="quarter" idx="11"/>
          </p:nvPr>
        </p:nvSpPr>
        <p:spPr/>
        <p:txBody>
          <a:bodyPr/>
          <a:lstStyle/>
          <a:p>
            <a:pPr>
              <a:spcAft>
                <a:spcPts val="600"/>
              </a:spcAft>
            </a:pPr>
            <a:fld id="{B5253B73-DAD6-49EC-81D0-5CA2E91513CF}" type="slidenum">
              <a:rPr lang="en-US" altLang="en-US"/>
              <a:pPr>
                <a:spcAft>
                  <a:spcPts val="600"/>
                </a:spcAft>
              </a:pPr>
              <a:t>21</a:t>
            </a:fld>
            <a:endParaRPr lang="en-US" altLang="en-US"/>
          </a:p>
        </p:txBody>
      </p:sp>
    </p:spTree>
    <p:extLst>
      <p:ext uri="{BB962C8B-B14F-4D97-AF65-F5344CB8AC3E}">
        <p14:creationId xmlns:p14="http://schemas.microsoft.com/office/powerpoint/2010/main" val="412879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2DCB6-A4E3-EB4F-86FB-4C22A8132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CED27-ACD1-E576-57DC-D39BAB99FACE}"/>
              </a:ext>
            </a:extLst>
          </p:cNvPr>
          <p:cNvSpPr>
            <a:spLocks noGrp="1"/>
          </p:cNvSpPr>
          <p:nvPr>
            <p:ph type="title"/>
          </p:nvPr>
        </p:nvSpPr>
        <p:spPr>
          <a:xfrm>
            <a:off x="432000" y="365125"/>
            <a:ext cx="10921800" cy="642875"/>
          </a:xfrm>
        </p:spPr>
        <p:txBody>
          <a:bodyPr anchor="ctr">
            <a:normAutofit/>
          </a:bodyPr>
          <a:lstStyle/>
          <a:p>
            <a:r>
              <a:rPr lang="en-US">
                <a:latin typeface="Candara" panose="020E0502030303020204" pitchFamily="34" charset="0"/>
              </a:rPr>
              <a:t>§ 41 Qualified Research Expenditures (</a:t>
            </a:r>
            <a:r>
              <a:rPr lang="en-US" err="1">
                <a:latin typeface="Candara" panose="020E0502030303020204" pitchFamily="34" charset="0"/>
              </a:rPr>
              <a:t>QREs</a:t>
            </a:r>
            <a:r>
              <a:rPr lang="en-US">
                <a:latin typeface="Candara" panose="020E0502030303020204" pitchFamily="34" charset="0"/>
              </a:rPr>
              <a:t>)</a:t>
            </a:r>
          </a:p>
        </p:txBody>
      </p:sp>
      <p:graphicFrame>
        <p:nvGraphicFramePr>
          <p:cNvPr id="8" name="Content Placeholder 3">
            <a:extLst>
              <a:ext uri="{FF2B5EF4-FFF2-40B4-BE49-F238E27FC236}">
                <a16:creationId xmlns:a16="http://schemas.microsoft.com/office/drawing/2014/main" id="{32B3C36A-6CCD-1260-DA3A-6BDE65A28B63}"/>
              </a:ext>
            </a:extLst>
          </p:cNvPr>
          <p:cNvGraphicFramePr>
            <a:graphicFrameLocks noGrp="1"/>
          </p:cNvGraphicFramePr>
          <p:nvPr>
            <p:ph idx="1"/>
            <p:extLst>
              <p:ext uri="{D42A27DB-BD31-4B8C-83A1-F6EECF244321}">
                <p14:modId xmlns:p14="http://schemas.microsoft.com/office/powerpoint/2010/main" val="2010108909"/>
              </p:ext>
            </p:extLst>
          </p:nvPr>
        </p:nvGraphicFramePr>
        <p:xfrm>
          <a:off x="828673" y="1362075"/>
          <a:ext cx="10921801" cy="483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2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3DBFB-0D40-624A-6C58-565A66816C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B2242-0369-D720-2800-A6B36686B193}"/>
              </a:ext>
            </a:extLst>
          </p:cNvPr>
          <p:cNvSpPr>
            <a:spLocks noGrp="1"/>
          </p:cNvSpPr>
          <p:nvPr>
            <p:ph type="title"/>
          </p:nvPr>
        </p:nvSpPr>
        <p:spPr/>
        <p:txBody>
          <a:bodyPr/>
          <a:lstStyle/>
          <a:p>
            <a:r>
              <a:rPr lang="en-US">
                <a:latin typeface="Candara" panose="020E0502030303020204" pitchFamily="34" charset="0"/>
              </a:rPr>
              <a:t>§ 41 R&amp;D Tax Credit Calculation</a:t>
            </a:r>
          </a:p>
        </p:txBody>
      </p:sp>
      <p:sp>
        <p:nvSpPr>
          <p:cNvPr id="4" name="Content Placeholder 3">
            <a:extLst>
              <a:ext uri="{FF2B5EF4-FFF2-40B4-BE49-F238E27FC236}">
                <a16:creationId xmlns:a16="http://schemas.microsoft.com/office/drawing/2014/main" id="{363CDF83-35AE-336A-44E1-68F7A40C2748}"/>
              </a:ext>
            </a:extLst>
          </p:cNvPr>
          <p:cNvSpPr>
            <a:spLocks noGrp="1"/>
          </p:cNvSpPr>
          <p:nvPr>
            <p:ph idx="1"/>
          </p:nvPr>
        </p:nvSpPr>
        <p:spPr/>
        <p:txBody>
          <a:bodyPr vert="horz" lIns="0" tIns="0" rIns="0" bIns="0" rtlCol="0" anchor="t">
            <a:noAutofit/>
          </a:bodyPr>
          <a:lstStyle/>
          <a:p>
            <a:pPr marL="266065" indent="-266065"/>
            <a:r>
              <a:rPr lang="en-US"/>
              <a:t>Rewards increasing year-over-year qualified activities and expenses</a:t>
            </a:r>
          </a:p>
          <a:p>
            <a:pPr marL="266065" indent="-266065"/>
            <a:endParaRPr lang="en-US"/>
          </a:p>
          <a:p>
            <a:pPr marL="266065" indent="-266065"/>
            <a:r>
              <a:rPr lang="en-US"/>
              <a:t>Two calculation methods:</a:t>
            </a:r>
          </a:p>
          <a:p>
            <a:pPr marL="542290" lvl="1" indent="-275590">
              <a:buFont typeface="Courier New" panose="020B0604020202020204" pitchFamily="34" charset="0"/>
              <a:buChar char="o"/>
            </a:pPr>
            <a:r>
              <a:rPr lang="en-US"/>
              <a:t>Regular credit</a:t>
            </a:r>
          </a:p>
          <a:p>
            <a:pPr marL="808990" lvl="2" indent="-266065">
              <a:buFont typeface="Wingdings" panose="020B0604020202020204" pitchFamily="34" charset="0"/>
              <a:buChar char="§"/>
            </a:pPr>
            <a:r>
              <a:rPr lang="en-US"/>
              <a:t>Based on qualifying expenses and gross receipts</a:t>
            </a:r>
          </a:p>
          <a:p>
            <a:pPr marL="808990" lvl="2" indent="-266065">
              <a:buFont typeface="Wingdings" panose="020B0604020202020204" pitchFamily="34" charset="0"/>
              <a:buChar char="§"/>
            </a:pPr>
            <a:r>
              <a:rPr lang="en-US"/>
              <a:t>Generally preferable for start-ups</a:t>
            </a:r>
          </a:p>
          <a:p>
            <a:pPr marL="808990" lvl="2" indent="-266065">
              <a:buFont typeface="Wingdings" panose="020B0604020202020204" pitchFamily="34" charset="0"/>
              <a:buChar char="§"/>
            </a:pPr>
            <a:r>
              <a:rPr lang="en-US"/>
              <a:t>Can be challenging for established companies to calculate (may require data from the 1980s)</a:t>
            </a:r>
          </a:p>
          <a:p>
            <a:pPr marL="808990" lvl="2" indent="-266065">
              <a:buFont typeface="Wingdings" panose="020B0604020202020204" pitchFamily="34" charset="0"/>
              <a:buChar char="§"/>
            </a:pPr>
            <a:endParaRPr lang="en-US"/>
          </a:p>
          <a:p>
            <a:pPr marL="542290" lvl="1" indent="-275590">
              <a:buFont typeface="Courier New" panose="020B0604020202020204" pitchFamily="34" charset="0"/>
              <a:buChar char="o"/>
            </a:pPr>
            <a:r>
              <a:rPr lang="en-US"/>
              <a:t>Alternative Simplified Credit (ASC)</a:t>
            </a:r>
          </a:p>
          <a:p>
            <a:pPr marL="808990" lvl="2" indent="-266065">
              <a:buFont typeface="Wingdings" panose="020B0604020202020204" pitchFamily="34" charset="0"/>
              <a:buChar char="§"/>
            </a:pPr>
            <a:r>
              <a:rPr lang="en-US"/>
              <a:t>Based on qualifying expenses for the current and prior three tax years</a:t>
            </a:r>
          </a:p>
          <a:p>
            <a:pPr marL="808990" lvl="2" indent="-266065">
              <a:buFont typeface="Wingdings" panose="020B0604020202020204" pitchFamily="34" charset="0"/>
              <a:buChar char="§"/>
            </a:pPr>
            <a:r>
              <a:rPr lang="en-US"/>
              <a:t>Generally easier and more accurate due to recency (three-year lookback)</a:t>
            </a:r>
          </a:p>
          <a:p>
            <a:pPr marL="542290" lvl="1" indent="-275590">
              <a:buFont typeface="Courier New" panose="020B0604020202020204" pitchFamily="34" charset="0"/>
              <a:buChar char="o"/>
            </a:pPr>
            <a:endParaRPr lang="en-US"/>
          </a:p>
        </p:txBody>
      </p:sp>
    </p:spTree>
    <p:extLst>
      <p:ext uri="{BB962C8B-B14F-4D97-AF65-F5344CB8AC3E}">
        <p14:creationId xmlns:p14="http://schemas.microsoft.com/office/powerpoint/2010/main" val="204748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2E062-AB9E-D776-BD28-2CCA42BCA6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5DED4-E499-3DFB-344A-437C13D73BF4}"/>
              </a:ext>
            </a:extLst>
          </p:cNvPr>
          <p:cNvSpPr>
            <a:spLocks noGrp="1"/>
          </p:cNvSpPr>
          <p:nvPr>
            <p:ph type="title"/>
          </p:nvPr>
        </p:nvSpPr>
        <p:spPr/>
        <p:txBody>
          <a:bodyPr/>
          <a:lstStyle/>
          <a:p>
            <a:r>
              <a:rPr lang="en-US">
                <a:latin typeface="Candara" panose="020E0502030303020204" pitchFamily="34" charset="0"/>
              </a:rPr>
              <a:t>§ 41 Qualifying Industries</a:t>
            </a:r>
          </a:p>
        </p:txBody>
      </p:sp>
      <p:sp>
        <p:nvSpPr>
          <p:cNvPr id="4" name="Content Placeholder 3">
            <a:extLst>
              <a:ext uri="{FF2B5EF4-FFF2-40B4-BE49-F238E27FC236}">
                <a16:creationId xmlns:a16="http://schemas.microsoft.com/office/drawing/2014/main" id="{3E09F523-C2E1-BF62-EBD5-42B436EDC030}"/>
              </a:ext>
            </a:extLst>
          </p:cNvPr>
          <p:cNvSpPr>
            <a:spLocks noGrp="1"/>
          </p:cNvSpPr>
          <p:nvPr>
            <p:ph idx="1"/>
          </p:nvPr>
        </p:nvSpPr>
        <p:spPr/>
        <p:txBody>
          <a:bodyPr vert="horz" lIns="0" tIns="0" rIns="0" bIns="0" rtlCol="0" anchor="t">
            <a:noAutofit/>
          </a:bodyPr>
          <a:lstStyle/>
          <a:p>
            <a:pPr marL="266065" indent="-266065"/>
            <a:r>
              <a:rPr lang="en-US"/>
              <a:t>All industries are eligible for the R&amp;D Tax Credit</a:t>
            </a:r>
          </a:p>
          <a:p>
            <a:pPr marL="266065" indent="-266065"/>
            <a:endParaRPr lang="en-US"/>
          </a:p>
          <a:p>
            <a:pPr marL="266065" indent="-266065"/>
            <a:r>
              <a:rPr lang="en-US"/>
              <a:t>The following industries are more likely to have R&amp;D activities:</a:t>
            </a:r>
          </a:p>
          <a:p>
            <a:pPr marL="542290" lvl="1" indent="-275590">
              <a:buFont typeface="Courier New" panose="020B0604020202020204" pitchFamily="34" charset="0"/>
              <a:buChar char="o"/>
            </a:pPr>
            <a:r>
              <a:rPr lang="en-US"/>
              <a:t>Manufacturing</a:t>
            </a:r>
          </a:p>
          <a:p>
            <a:pPr marL="542290" lvl="1" indent="-275590">
              <a:buFont typeface="Courier New" panose="020B0604020202020204" pitchFamily="34" charset="0"/>
              <a:buChar char="o"/>
            </a:pPr>
            <a:r>
              <a:rPr lang="en-US"/>
              <a:t>Technology / Software</a:t>
            </a:r>
          </a:p>
          <a:p>
            <a:pPr marL="542290" lvl="1" indent="-275590">
              <a:buFont typeface="Courier New" panose="020B0604020202020204" pitchFamily="34" charset="0"/>
              <a:buChar char="o"/>
            </a:pPr>
            <a:r>
              <a:rPr lang="en-US"/>
              <a:t>Engineering &amp; Construction (design / build)</a:t>
            </a:r>
          </a:p>
          <a:p>
            <a:pPr marL="542290" lvl="1" indent="-275590">
              <a:buFont typeface="Courier New" panose="020B0604020202020204" pitchFamily="34" charset="0"/>
              <a:buChar char="o"/>
            </a:pPr>
            <a:r>
              <a:rPr lang="en-US"/>
              <a:t>Biotech / Pharmaceutical / Medical Device</a:t>
            </a:r>
          </a:p>
          <a:p>
            <a:pPr marL="542290" lvl="1" indent="-275590">
              <a:buFont typeface="Courier New" panose="020B0604020202020204" pitchFamily="34" charset="0"/>
              <a:buChar char="o"/>
            </a:pPr>
            <a:r>
              <a:rPr lang="en-US"/>
              <a:t>Transportation / Logistics</a:t>
            </a:r>
          </a:p>
          <a:p>
            <a:pPr marL="542290" lvl="1" indent="-275590">
              <a:buFont typeface="Courier New" panose="020B0604020202020204" pitchFamily="34" charset="0"/>
              <a:buChar char="o"/>
            </a:pPr>
            <a:r>
              <a:rPr lang="en-US"/>
              <a:t>Retail / Apparel</a:t>
            </a:r>
          </a:p>
          <a:p>
            <a:pPr marL="542290" lvl="1" indent="-275590">
              <a:buFont typeface="Courier New" panose="020B0604020202020204" pitchFamily="34" charset="0"/>
              <a:buChar char="o"/>
            </a:pPr>
            <a:r>
              <a:rPr lang="en-US"/>
              <a:t>Food &amp; Beverage</a:t>
            </a:r>
          </a:p>
        </p:txBody>
      </p:sp>
    </p:spTree>
    <p:extLst>
      <p:ext uri="{BB962C8B-B14F-4D97-AF65-F5344CB8AC3E}">
        <p14:creationId xmlns:p14="http://schemas.microsoft.com/office/powerpoint/2010/main" val="7718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4B719-32FA-71E9-6ABC-178E18E5B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CA045-FE20-31F5-4132-2E48FDFEC8EE}"/>
              </a:ext>
            </a:extLst>
          </p:cNvPr>
          <p:cNvSpPr>
            <a:spLocks noGrp="1"/>
          </p:cNvSpPr>
          <p:nvPr>
            <p:ph type="title"/>
          </p:nvPr>
        </p:nvSpPr>
        <p:spPr/>
        <p:txBody>
          <a:bodyPr/>
          <a:lstStyle/>
          <a:p>
            <a:r>
              <a:rPr lang="en-US">
                <a:latin typeface="Candara" panose="020E0502030303020204" pitchFamily="34" charset="0"/>
              </a:rPr>
              <a:t>§ 41 Research &amp; Development Tax Credit under </a:t>
            </a:r>
            <a:r>
              <a:rPr lang="en-US" err="1">
                <a:latin typeface="Candara" panose="020E0502030303020204" pitchFamily="34" charset="0"/>
              </a:rPr>
              <a:t>OBBB</a:t>
            </a:r>
            <a:endParaRPr lang="en-US">
              <a:latin typeface="Candara" panose="020E0502030303020204" pitchFamily="34" charset="0"/>
            </a:endParaRPr>
          </a:p>
        </p:txBody>
      </p:sp>
      <p:sp>
        <p:nvSpPr>
          <p:cNvPr id="4" name="Content Placeholder 3">
            <a:extLst>
              <a:ext uri="{FF2B5EF4-FFF2-40B4-BE49-F238E27FC236}">
                <a16:creationId xmlns:a16="http://schemas.microsoft.com/office/drawing/2014/main" id="{80A9ACD8-B898-073E-7472-254AF0FFBF28}"/>
              </a:ext>
            </a:extLst>
          </p:cNvPr>
          <p:cNvSpPr>
            <a:spLocks noGrp="1"/>
          </p:cNvSpPr>
          <p:nvPr>
            <p:ph idx="1"/>
          </p:nvPr>
        </p:nvSpPr>
        <p:spPr/>
        <p:txBody>
          <a:bodyPr vert="horz" lIns="0" tIns="0" rIns="0" bIns="0" rtlCol="0" anchor="t">
            <a:noAutofit/>
          </a:bodyPr>
          <a:lstStyle/>
          <a:p>
            <a:pPr marL="266065" lvl="0" indent="-266065"/>
            <a:r>
              <a:rPr lang="en-US"/>
              <a:t>No direct changes to R&amp;D tax credit from OBBB</a:t>
            </a:r>
          </a:p>
          <a:p>
            <a:pPr marL="266065" lvl="0" indent="-266065"/>
            <a:endParaRPr lang="en-US"/>
          </a:p>
          <a:p>
            <a:pPr marL="266065" lvl="0" indent="-266065"/>
            <a:r>
              <a:rPr lang="en-US"/>
              <a:t>However, changes to Section 174 remove practical considerations that may have prevented Taxpayers from wanting to claim the R&amp;D tax credit</a:t>
            </a:r>
          </a:p>
          <a:p>
            <a:pPr marL="266065" lvl="0" indent="-266065"/>
            <a:endParaRPr lang="en-US"/>
          </a:p>
          <a:p>
            <a:pPr marL="266065" lvl="0" indent="-266065"/>
            <a:r>
              <a:rPr lang="en-US"/>
              <a:t>If returns are being amended for Section 174 changes from OBBB, Taxpayers should strongly consider including R&amp;D tax credit claim on these returns (if not previously included)</a:t>
            </a:r>
          </a:p>
        </p:txBody>
      </p:sp>
    </p:spTree>
    <p:extLst>
      <p:ext uri="{BB962C8B-B14F-4D97-AF65-F5344CB8AC3E}">
        <p14:creationId xmlns:p14="http://schemas.microsoft.com/office/powerpoint/2010/main" val="130964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353AB-9C02-757B-CC06-937BFADED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9A995-D635-1D66-038A-989B2E8AB8E3}"/>
              </a:ext>
            </a:extLst>
          </p:cNvPr>
          <p:cNvSpPr>
            <a:spLocks noGrp="1"/>
          </p:cNvSpPr>
          <p:nvPr>
            <p:ph type="title"/>
          </p:nvPr>
        </p:nvSpPr>
        <p:spPr/>
        <p:txBody>
          <a:bodyPr/>
          <a:lstStyle/>
          <a:p>
            <a:pPr>
              <a:defRPr/>
            </a:pPr>
            <a:r>
              <a:rPr lang="en-US">
                <a:latin typeface="Candara" panose="020E0502030303020204" pitchFamily="34" charset="0"/>
              </a:rPr>
              <a:t>Inflation Reduction Act Clean Energy Credits</a:t>
            </a:r>
            <a:endParaRPr lang="en-US">
              <a:solidFill>
                <a:schemeClr val="accent1">
                  <a:lumMod val="50000"/>
                </a:schemeClr>
              </a:solidFill>
              <a:latin typeface="Candara" panose="020E0502030303020204" pitchFamily="34" charset="0"/>
            </a:endParaRPr>
          </a:p>
        </p:txBody>
      </p:sp>
      <p:sp>
        <p:nvSpPr>
          <p:cNvPr id="3" name="Content Placeholder 2">
            <a:extLst>
              <a:ext uri="{FF2B5EF4-FFF2-40B4-BE49-F238E27FC236}">
                <a16:creationId xmlns:a16="http://schemas.microsoft.com/office/drawing/2014/main" id="{60887E40-7678-2962-FAA5-2E516BB1046C}"/>
              </a:ext>
            </a:extLst>
          </p:cNvPr>
          <p:cNvSpPr>
            <a:spLocks noGrp="1"/>
          </p:cNvSpPr>
          <p:nvPr>
            <p:ph idx="1"/>
          </p:nvPr>
        </p:nvSpPr>
        <p:spPr>
          <a:xfrm>
            <a:off x="432000" y="1362974"/>
            <a:ext cx="11328000" cy="5131239"/>
          </a:xfrm>
        </p:spPr>
        <p:txBody>
          <a:bodyPr vert="horz" lIns="0" tIns="0" rIns="0" bIns="0" rtlCol="0" anchor="t">
            <a:noAutofit/>
          </a:bodyPr>
          <a:lstStyle/>
          <a:p>
            <a:pPr marL="0" indent="0">
              <a:spcBef>
                <a:spcPts val="0"/>
              </a:spcBef>
              <a:buNone/>
            </a:pPr>
            <a:r>
              <a:rPr lang="en-US" sz="2400">
                <a:latin typeface="Candara"/>
              </a:rPr>
              <a:t>The </a:t>
            </a:r>
            <a:r>
              <a:rPr lang="en-US" sz="2400" err="1">
                <a:latin typeface="Candara"/>
              </a:rPr>
              <a:t>OBBB</a:t>
            </a:r>
            <a:r>
              <a:rPr lang="en-US" sz="2400">
                <a:latin typeface="Candara"/>
              </a:rPr>
              <a:t> eliminates several clean energy credits available to businesses including: </a:t>
            </a:r>
          </a:p>
          <a:p>
            <a:pPr marL="0" indent="0">
              <a:spcBef>
                <a:spcPts val="0"/>
              </a:spcBef>
              <a:buNone/>
            </a:pPr>
            <a:endParaRPr lang="en-US" i="1"/>
          </a:p>
          <a:p>
            <a:pPr marL="0" indent="0">
              <a:buNone/>
              <a:defRPr/>
            </a:pPr>
            <a:endParaRPr lang="en-US"/>
          </a:p>
          <a:p>
            <a:pPr marL="0" indent="0">
              <a:buNone/>
              <a:defRPr/>
            </a:pPr>
            <a:endParaRPr lang="en-US"/>
          </a:p>
          <a:p>
            <a:pPr marL="542290" lvl="1" indent="-275590">
              <a:defRPr/>
            </a:pPr>
            <a:endParaRPr lang="en-US"/>
          </a:p>
          <a:p>
            <a:pPr>
              <a:defRPr/>
            </a:pPr>
            <a:r>
              <a:rPr lang="en-US" sz="2400"/>
              <a:t>The OBBB eliminates several clean energy credits available to businesses including: </a:t>
            </a:r>
            <a:endParaRPr lang="en-US" sz="2400">
              <a:solidFill>
                <a:srgbClr val="000000"/>
              </a:solidFill>
            </a:endParaRPr>
          </a:p>
          <a:p>
            <a:pPr marL="266065" indent="-266065">
              <a:defRPr/>
            </a:pPr>
            <a:endParaRPr lang="en-US" sz="2000"/>
          </a:p>
        </p:txBody>
      </p:sp>
      <p:graphicFrame>
        <p:nvGraphicFramePr>
          <p:cNvPr id="4" name="Table 3">
            <a:extLst>
              <a:ext uri="{FF2B5EF4-FFF2-40B4-BE49-F238E27FC236}">
                <a16:creationId xmlns:a16="http://schemas.microsoft.com/office/drawing/2014/main" id="{116499B3-484A-7366-8F6D-D973D89BA3A7}"/>
              </a:ext>
            </a:extLst>
          </p:cNvPr>
          <p:cNvGraphicFramePr>
            <a:graphicFrameLocks noGrp="1"/>
          </p:cNvGraphicFramePr>
          <p:nvPr>
            <p:extLst>
              <p:ext uri="{D42A27DB-BD31-4B8C-83A1-F6EECF244321}">
                <p14:modId xmlns:p14="http://schemas.microsoft.com/office/powerpoint/2010/main" val="1596669469"/>
              </p:ext>
            </p:extLst>
          </p:nvPr>
        </p:nvGraphicFramePr>
        <p:xfrm>
          <a:off x="430706" y="1821944"/>
          <a:ext cx="11044053" cy="4150782"/>
        </p:xfrm>
        <a:graphic>
          <a:graphicData uri="http://schemas.openxmlformats.org/drawingml/2006/table">
            <a:tbl>
              <a:tblPr firstRow="1" bandRow="1">
                <a:tableStyleId>{5C22544A-7EE6-4342-B048-85BDC9FD1C3A}</a:tableStyleId>
              </a:tblPr>
              <a:tblGrid>
                <a:gridCol w="6170746">
                  <a:extLst>
                    <a:ext uri="{9D8B030D-6E8A-4147-A177-3AD203B41FA5}">
                      <a16:colId xmlns:a16="http://schemas.microsoft.com/office/drawing/2014/main" val="3154072154"/>
                    </a:ext>
                  </a:extLst>
                </a:gridCol>
                <a:gridCol w="4873307">
                  <a:extLst>
                    <a:ext uri="{9D8B030D-6E8A-4147-A177-3AD203B41FA5}">
                      <a16:colId xmlns:a16="http://schemas.microsoft.com/office/drawing/2014/main" val="2175645438"/>
                    </a:ext>
                  </a:extLst>
                </a:gridCol>
              </a:tblGrid>
              <a:tr h="370840">
                <a:tc>
                  <a:txBody>
                    <a:bodyPr/>
                    <a:lstStyle/>
                    <a:p>
                      <a:r>
                        <a:rPr lang="en-US">
                          <a:latin typeface="Candara" panose="020E0502030303020204" pitchFamily="34" charset="0"/>
                        </a:rPr>
                        <a:t>IRC Section </a:t>
                      </a:r>
                    </a:p>
                  </a:txBody>
                  <a:tcPr/>
                </a:tc>
                <a:tc>
                  <a:txBody>
                    <a:bodyPr/>
                    <a:lstStyle/>
                    <a:p>
                      <a:r>
                        <a:rPr lang="en-US">
                          <a:latin typeface="Candara" panose="020E0502030303020204" pitchFamily="34" charset="0"/>
                        </a:rPr>
                        <a:t>Effective Dates</a:t>
                      </a:r>
                    </a:p>
                  </a:txBody>
                  <a:tcPr/>
                </a:tc>
                <a:extLst>
                  <a:ext uri="{0D108BD9-81ED-4DB2-BD59-A6C34878D82A}">
                    <a16:rowId xmlns:a16="http://schemas.microsoft.com/office/drawing/2014/main" val="474189451"/>
                  </a:ext>
                </a:extLst>
              </a:tr>
              <a:tr h="370840">
                <a:tc>
                  <a:txBody>
                    <a:bodyPr/>
                    <a:lstStyle/>
                    <a:p>
                      <a:r>
                        <a:rPr lang="en-US" sz="1800">
                          <a:solidFill>
                            <a:schemeClr val="tx1"/>
                          </a:solidFill>
                          <a:latin typeface="Candara" panose="020E0502030303020204" pitchFamily="34" charset="0"/>
                        </a:rPr>
                        <a:t>§ 30D - Clean Vehicle Credit </a:t>
                      </a:r>
                      <a:endParaRPr lang="en-US">
                        <a:latin typeface="Candara" panose="020E0502030303020204" pitchFamily="34" charset="0"/>
                      </a:endParaRPr>
                    </a:p>
                  </a:txBody>
                  <a:tcPr anchor="ctr"/>
                </a:tc>
                <a:tc>
                  <a:txBody>
                    <a:bodyPr/>
                    <a:lstStyle/>
                    <a:p>
                      <a:r>
                        <a:rPr lang="en-US" sz="1800">
                          <a:solidFill>
                            <a:schemeClr val="tx1"/>
                          </a:solidFill>
                          <a:latin typeface="Candara" panose="020E0502030303020204" pitchFamily="34" charset="0"/>
                        </a:rPr>
                        <a:t>Terminates For Vehicles Acquired After Sept. 30, 2025</a:t>
                      </a:r>
                      <a:endParaRPr lang="en-US">
                        <a:latin typeface="Candara" panose="020E0502030303020204" pitchFamily="34" charset="0"/>
                      </a:endParaRPr>
                    </a:p>
                  </a:txBody>
                  <a:tcPr anchor="ctr"/>
                </a:tc>
                <a:extLst>
                  <a:ext uri="{0D108BD9-81ED-4DB2-BD59-A6C34878D82A}">
                    <a16:rowId xmlns:a16="http://schemas.microsoft.com/office/drawing/2014/main" val="3794687926"/>
                  </a:ext>
                </a:extLst>
              </a:tr>
              <a:tr h="645583">
                <a:tc>
                  <a:txBody>
                    <a:bodyPr/>
                    <a:lstStyle/>
                    <a:p>
                      <a:r>
                        <a:rPr lang="en-US" sz="1800">
                          <a:solidFill>
                            <a:schemeClr val="tx1"/>
                          </a:solidFill>
                          <a:latin typeface="Candara" panose="020E0502030303020204" pitchFamily="34" charset="0"/>
                        </a:rPr>
                        <a:t>§ 45W - Qualified Commercial Clean Vehicle Credit </a:t>
                      </a:r>
                      <a:endParaRPr lang="en-US">
                        <a:latin typeface="Candara" panose="020E0502030303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Candara" panose="020E0502030303020204" pitchFamily="34" charset="0"/>
                        </a:rPr>
                        <a:t>Terminates After Sept. 30, 2025</a:t>
                      </a:r>
                    </a:p>
                    <a:p>
                      <a:endParaRPr lang="en-US">
                        <a:latin typeface="Candara" panose="020E0502030303020204" pitchFamily="34" charset="0"/>
                      </a:endParaRPr>
                    </a:p>
                  </a:txBody>
                  <a:tcPr anchor="ctr"/>
                </a:tc>
                <a:extLst>
                  <a:ext uri="{0D108BD9-81ED-4DB2-BD59-A6C34878D82A}">
                    <a16:rowId xmlns:a16="http://schemas.microsoft.com/office/drawing/2014/main" val="1740771289"/>
                  </a:ext>
                </a:extLst>
              </a:tr>
              <a:tr h="370840">
                <a:tc>
                  <a:txBody>
                    <a:bodyPr/>
                    <a:lstStyle/>
                    <a:p>
                      <a:r>
                        <a:rPr lang="en-US" sz="1800">
                          <a:solidFill>
                            <a:schemeClr val="tx1"/>
                          </a:solidFill>
                          <a:latin typeface="Candara" panose="020E0502030303020204" pitchFamily="34" charset="0"/>
                        </a:rPr>
                        <a:t>§ 30C - Alternative Fuel Vehicle Refueling Credit </a:t>
                      </a:r>
                      <a:endParaRPr lang="en-US">
                        <a:latin typeface="Candara" panose="020E0502030303020204" pitchFamily="34" charset="0"/>
                      </a:endParaRPr>
                    </a:p>
                  </a:txBody>
                  <a:tcPr anchor="ctr"/>
                </a:tc>
                <a:tc>
                  <a:txBody>
                    <a:bodyPr/>
                    <a:lstStyle/>
                    <a:p>
                      <a:r>
                        <a:rPr lang="en-US" sz="1800">
                          <a:solidFill>
                            <a:schemeClr val="tx1"/>
                          </a:solidFill>
                          <a:latin typeface="Candara" panose="020E0502030303020204" pitchFamily="34" charset="0"/>
                        </a:rPr>
                        <a:t>Terminates After June 30, 2026</a:t>
                      </a:r>
                      <a:endParaRPr lang="en-US">
                        <a:latin typeface="Candara" panose="020E0502030303020204" pitchFamily="34" charset="0"/>
                      </a:endParaRPr>
                    </a:p>
                  </a:txBody>
                  <a:tcPr anchor="ctr"/>
                </a:tc>
                <a:extLst>
                  <a:ext uri="{0D108BD9-81ED-4DB2-BD59-A6C34878D82A}">
                    <a16:rowId xmlns:a16="http://schemas.microsoft.com/office/drawing/2014/main" val="1211851745"/>
                  </a:ext>
                </a:extLst>
              </a:tr>
              <a:tr h="370840">
                <a:tc>
                  <a:txBody>
                    <a:bodyPr/>
                    <a:lstStyle/>
                    <a:p>
                      <a:r>
                        <a:rPr lang="en-US" sz="1800">
                          <a:solidFill>
                            <a:schemeClr val="tx1"/>
                          </a:solidFill>
                          <a:latin typeface="Candara" panose="020E0502030303020204" pitchFamily="34" charset="0"/>
                        </a:rPr>
                        <a:t>§ 179D - Energy-efficient Commercial Buildings Deduction</a:t>
                      </a:r>
                      <a:endParaRPr lang="en-US">
                        <a:latin typeface="Candara" panose="020E0502030303020204" pitchFamily="34" charset="0"/>
                      </a:endParaRPr>
                    </a:p>
                  </a:txBody>
                  <a:tcPr anchor="ctr"/>
                </a:tc>
                <a:tc>
                  <a:txBody>
                    <a:bodyPr/>
                    <a:lstStyle/>
                    <a:p>
                      <a:r>
                        <a:rPr lang="en-US" sz="1800">
                          <a:solidFill>
                            <a:schemeClr val="tx1"/>
                          </a:solidFill>
                          <a:latin typeface="Candara" panose="020E0502030303020204" pitchFamily="34" charset="0"/>
                        </a:rPr>
                        <a:t>Terminates for property the construction of which begins After June 30, 2026</a:t>
                      </a:r>
                      <a:endParaRPr lang="en-US">
                        <a:latin typeface="Candara" panose="020E0502030303020204" pitchFamily="34" charset="0"/>
                      </a:endParaRPr>
                    </a:p>
                  </a:txBody>
                  <a:tcPr anchor="ctr"/>
                </a:tc>
                <a:extLst>
                  <a:ext uri="{0D108BD9-81ED-4DB2-BD59-A6C34878D82A}">
                    <a16:rowId xmlns:a16="http://schemas.microsoft.com/office/drawing/2014/main" val="3285024474"/>
                  </a:ext>
                </a:extLst>
              </a:tr>
              <a:tr h="370840">
                <a:tc>
                  <a:txBody>
                    <a:bodyPr/>
                    <a:lstStyle/>
                    <a:p>
                      <a:r>
                        <a:rPr lang="en-US" sz="1800">
                          <a:solidFill>
                            <a:schemeClr val="tx1"/>
                          </a:solidFill>
                          <a:latin typeface="Candara" panose="020E0502030303020204" pitchFamily="34" charset="0"/>
                        </a:rPr>
                        <a:t>§ 45L - New Energy-efficient Home Credit </a:t>
                      </a:r>
                      <a:endParaRPr lang="en-US">
                        <a:latin typeface="Candara" panose="020E0502030303020204" pitchFamily="34" charset="0"/>
                      </a:endParaRPr>
                    </a:p>
                  </a:txBody>
                  <a:tcPr anchor="ctr"/>
                </a:tc>
                <a:tc>
                  <a:txBody>
                    <a:bodyPr/>
                    <a:lstStyle/>
                    <a:p>
                      <a:r>
                        <a:rPr lang="en-US" sz="1800">
                          <a:solidFill>
                            <a:schemeClr val="tx1"/>
                          </a:solidFill>
                          <a:latin typeface="Candara" panose="020E0502030303020204" pitchFamily="34" charset="0"/>
                        </a:rPr>
                        <a:t>Terminates After June 30, 2026</a:t>
                      </a:r>
                      <a:endParaRPr lang="en-US">
                        <a:latin typeface="Candara" panose="020E0502030303020204" pitchFamily="34" charset="0"/>
                      </a:endParaRPr>
                    </a:p>
                  </a:txBody>
                  <a:tcPr anchor="ctr"/>
                </a:tc>
                <a:extLst>
                  <a:ext uri="{0D108BD9-81ED-4DB2-BD59-A6C34878D82A}">
                    <a16:rowId xmlns:a16="http://schemas.microsoft.com/office/drawing/2014/main" val="3851053666"/>
                  </a:ext>
                </a:extLst>
              </a:tr>
              <a:tr h="370840">
                <a:tc>
                  <a:txBody>
                    <a:bodyPr/>
                    <a:lstStyle/>
                    <a:p>
                      <a:r>
                        <a:rPr lang="en-US" sz="1800">
                          <a:solidFill>
                            <a:schemeClr val="tx1"/>
                          </a:solidFill>
                          <a:latin typeface="Candara"/>
                        </a:rPr>
                        <a:t>§45V - Clean Hydrogen Production Credit </a:t>
                      </a:r>
                      <a:endParaRPr lang="en-US">
                        <a:latin typeface="Candara"/>
                      </a:endParaRPr>
                    </a:p>
                  </a:txBody>
                  <a:tcPr anchor="ctr"/>
                </a:tc>
                <a:tc>
                  <a:txBody>
                    <a:bodyPr/>
                    <a:lstStyle/>
                    <a:p>
                      <a:r>
                        <a:rPr lang="en-US" sz="1800">
                          <a:solidFill>
                            <a:schemeClr val="tx1"/>
                          </a:solidFill>
                          <a:latin typeface="Candara" panose="020E0502030303020204" pitchFamily="34" charset="0"/>
                        </a:rPr>
                        <a:t>Terminates After Jan. 1, 2028</a:t>
                      </a:r>
                      <a:endParaRPr lang="en-US">
                        <a:latin typeface="Candara" panose="020E0502030303020204" pitchFamily="34" charset="0"/>
                      </a:endParaRPr>
                    </a:p>
                  </a:txBody>
                  <a:tcPr anchor="ctr"/>
                </a:tc>
                <a:extLst>
                  <a:ext uri="{0D108BD9-81ED-4DB2-BD59-A6C34878D82A}">
                    <a16:rowId xmlns:a16="http://schemas.microsoft.com/office/drawing/2014/main" val="1735330953"/>
                  </a:ext>
                </a:extLst>
              </a:tr>
              <a:tr h="370840">
                <a:tc>
                  <a:txBody>
                    <a:bodyPr/>
                    <a:lstStyle/>
                    <a:p>
                      <a:r>
                        <a:rPr lang="en-US" sz="1800">
                          <a:solidFill>
                            <a:schemeClr val="tx1"/>
                          </a:solidFill>
                          <a:latin typeface="Candara"/>
                        </a:rPr>
                        <a:t>§ 40B - Sustainable Aviation Fuel Credit </a:t>
                      </a:r>
                      <a:endParaRPr lang="en-US">
                        <a:latin typeface="Candara"/>
                      </a:endParaRPr>
                    </a:p>
                  </a:txBody>
                  <a:tcPr anchor="ctr"/>
                </a:tc>
                <a:tc>
                  <a:txBody>
                    <a:bodyPr/>
                    <a:lstStyle/>
                    <a:p>
                      <a:r>
                        <a:rPr lang="en-US" sz="1800">
                          <a:latin typeface="Candara" panose="020E0502030303020204" pitchFamily="34" charset="0"/>
                        </a:rPr>
                        <a:t>Terminates After Sept. 30, 2025</a:t>
                      </a:r>
                      <a:endParaRPr lang="en-US">
                        <a:latin typeface="Candara" panose="020E0502030303020204" pitchFamily="34" charset="0"/>
                      </a:endParaRPr>
                    </a:p>
                  </a:txBody>
                  <a:tcPr anchor="ctr"/>
                </a:tc>
                <a:extLst>
                  <a:ext uri="{0D108BD9-81ED-4DB2-BD59-A6C34878D82A}">
                    <a16:rowId xmlns:a16="http://schemas.microsoft.com/office/drawing/2014/main" val="659721332"/>
                  </a:ext>
                </a:extLst>
              </a:tr>
              <a:tr h="370839">
                <a:tc>
                  <a:txBody>
                    <a:bodyPr/>
                    <a:lstStyle/>
                    <a:p>
                      <a:pPr lvl="0">
                        <a:buNone/>
                      </a:pPr>
                      <a:r>
                        <a:rPr lang="en-US" sz="1800" b="0" i="0" u="none" strike="noStrike" baseline="0" noProof="0">
                          <a:solidFill>
                            <a:srgbClr val="000000"/>
                          </a:solidFill>
                          <a:latin typeface="Candara"/>
                        </a:rPr>
                        <a:t>§ 48E – Clean Electricity Investment Credit (Wind &amp; Solar)*</a:t>
                      </a:r>
                      <a:endParaRPr lang="en-US"/>
                    </a:p>
                  </a:txBody>
                  <a:tcPr anchor="ctr"/>
                </a:tc>
                <a:tc>
                  <a:txBody>
                    <a:bodyPr/>
                    <a:lstStyle/>
                    <a:p>
                      <a:pPr lvl="0">
                        <a:buNone/>
                      </a:pPr>
                      <a:r>
                        <a:rPr lang="en-US" sz="1800">
                          <a:latin typeface="Candara"/>
                        </a:rPr>
                        <a:t>Terminates After Dec. 31, 2027</a:t>
                      </a:r>
                    </a:p>
                  </a:txBody>
                  <a:tcPr anchor="ctr"/>
                </a:tc>
                <a:extLst>
                  <a:ext uri="{0D108BD9-81ED-4DB2-BD59-A6C34878D82A}">
                    <a16:rowId xmlns:a16="http://schemas.microsoft.com/office/drawing/2014/main" val="2565834740"/>
                  </a:ext>
                </a:extLst>
              </a:tr>
            </a:tbl>
          </a:graphicData>
        </a:graphic>
      </p:graphicFrame>
      <p:sp>
        <p:nvSpPr>
          <p:cNvPr id="5" name="TextBox 4">
            <a:extLst>
              <a:ext uri="{FF2B5EF4-FFF2-40B4-BE49-F238E27FC236}">
                <a16:creationId xmlns:a16="http://schemas.microsoft.com/office/drawing/2014/main" id="{4C20D162-9006-63EE-BAB7-B52CC1273DAC}"/>
              </a:ext>
            </a:extLst>
          </p:cNvPr>
          <p:cNvSpPr txBox="1"/>
          <p:nvPr/>
        </p:nvSpPr>
        <p:spPr>
          <a:xfrm>
            <a:off x="519629" y="6037243"/>
            <a:ext cx="8839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andara"/>
              </a:rPr>
              <a:t>*New guidance issued August 15, 2025, clarified "beginning of construction" definition.</a:t>
            </a:r>
          </a:p>
        </p:txBody>
      </p:sp>
    </p:spTree>
    <p:extLst>
      <p:ext uri="{BB962C8B-B14F-4D97-AF65-F5344CB8AC3E}">
        <p14:creationId xmlns:p14="http://schemas.microsoft.com/office/powerpoint/2010/main" val="1604221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8DCE-761B-E489-F9A5-28B470A20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95541-33F6-171A-4E8E-52F651061BA0}"/>
              </a:ext>
            </a:extLst>
          </p:cNvPr>
          <p:cNvSpPr>
            <a:spLocks noGrp="1"/>
          </p:cNvSpPr>
          <p:nvPr>
            <p:ph type="title"/>
          </p:nvPr>
        </p:nvSpPr>
        <p:spPr/>
        <p:txBody>
          <a:bodyPr>
            <a:normAutofit/>
          </a:bodyPr>
          <a:lstStyle/>
          <a:p>
            <a:r>
              <a:rPr lang="en-US">
                <a:latin typeface="Candara" panose="020E0502030303020204" pitchFamily="34" charset="0"/>
              </a:rPr>
              <a:t>§199A Qualified Business Income Deduction</a:t>
            </a:r>
          </a:p>
        </p:txBody>
      </p:sp>
      <p:sp>
        <p:nvSpPr>
          <p:cNvPr id="3" name="Content Placeholder 2">
            <a:extLst>
              <a:ext uri="{FF2B5EF4-FFF2-40B4-BE49-F238E27FC236}">
                <a16:creationId xmlns:a16="http://schemas.microsoft.com/office/drawing/2014/main" id="{376B5797-2926-A361-75B4-76918CFEC166}"/>
              </a:ext>
            </a:extLst>
          </p:cNvPr>
          <p:cNvSpPr>
            <a:spLocks noGrp="1"/>
          </p:cNvSpPr>
          <p:nvPr>
            <p:ph idx="1"/>
          </p:nvPr>
        </p:nvSpPr>
        <p:spPr/>
        <p:txBody>
          <a:bodyPr vert="horz" lIns="0" tIns="0" rIns="0" bIns="0" rtlCol="0" anchor="t">
            <a:noAutofit/>
          </a:bodyPr>
          <a:lstStyle/>
          <a:p>
            <a:pPr marL="266065" indent="-266065"/>
            <a:r>
              <a:rPr lang="en-US" sz="2000">
                <a:latin typeface="Candara"/>
              </a:rPr>
              <a:t>The OBBB makes the §199A Qualified Business Income (QBI) deduction </a:t>
            </a:r>
            <a:r>
              <a:rPr lang="en-US" sz="2000" b="1">
                <a:solidFill>
                  <a:schemeClr val="tx1"/>
                </a:solidFill>
                <a:latin typeface="Candara"/>
              </a:rPr>
              <a:t>permanent</a:t>
            </a:r>
            <a:endParaRPr lang="en-US" sz="2000">
              <a:solidFill>
                <a:schemeClr val="tx1"/>
              </a:solidFill>
              <a:latin typeface="Candara"/>
            </a:endParaRPr>
          </a:p>
          <a:p>
            <a:pPr marL="542290" lvl="1" indent="-275590">
              <a:buFont typeface="Courier New" panose="020B0604020202020204" pitchFamily="34" charset="0"/>
              <a:buChar char="o"/>
            </a:pPr>
            <a:r>
              <a:rPr lang="en-US" sz="1800">
                <a:solidFill>
                  <a:schemeClr val="tx1"/>
                </a:solidFill>
                <a:latin typeface="Candara"/>
              </a:rPr>
              <a:t>Was set to expire 12/31/25 under TCJA</a:t>
            </a:r>
          </a:p>
          <a:p>
            <a:pPr marL="0" indent="0">
              <a:buNone/>
            </a:pPr>
            <a:endParaRPr lang="en-US" sz="2000"/>
          </a:p>
          <a:p>
            <a:pPr marL="266065" indent="-266065"/>
            <a:r>
              <a:rPr lang="en-US" sz="2000">
                <a:latin typeface="Candara"/>
              </a:rPr>
              <a:t>Deduction rate remains at 20%</a:t>
            </a:r>
          </a:p>
          <a:p>
            <a:pPr marL="542290" lvl="1" indent="-275590">
              <a:buFont typeface="Courier New" panose="020B0604020202020204" pitchFamily="34" charset="0"/>
              <a:buChar char="o"/>
            </a:pPr>
            <a:r>
              <a:rPr lang="en-US" sz="1800">
                <a:latin typeface="Candara"/>
              </a:rPr>
              <a:t>Effective tax rate on Qualified Business Income 29.6%  </a:t>
            </a:r>
          </a:p>
          <a:p>
            <a:pPr marL="542290" lvl="1" indent="-275590">
              <a:buFont typeface="Courier New" panose="020B0604020202020204" pitchFamily="34" charset="0"/>
              <a:buChar char="o"/>
            </a:pPr>
            <a:r>
              <a:rPr lang="en-US" sz="1800">
                <a:latin typeface="Candara"/>
              </a:rPr>
              <a:t>Version of bill passed by the House would have raised the deduction to 23%</a:t>
            </a:r>
            <a:endParaRPr lang="en-US">
              <a:latin typeface="Candara"/>
            </a:endParaRPr>
          </a:p>
          <a:p>
            <a:pPr marL="999490" lvl="2" indent="-275590">
              <a:buFont typeface="Wingdings" panose="020B0604020202020204" pitchFamily="34" charset="0"/>
              <a:buChar char="§"/>
            </a:pPr>
            <a:r>
              <a:rPr lang="en-US" sz="1600">
                <a:latin typeface="Candara"/>
              </a:rPr>
              <a:t>Effective tax rate would have been 28.5%</a:t>
            </a:r>
          </a:p>
          <a:p>
            <a:pPr marL="808990" lvl="2" indent="-266065">
              <a:buFont typeface="Wingdings" panose="020B0604020202020204" pitchFamily="34" charset="0"/>
              <a:buChar char="§"/>
            </a:pPr>
            <a:endParaRPr lang="en-US" sz="1600"/>
          </a:p>
          <a:p>
            <a:pPr marL="266065" indent="-266065"/>
            <a:r>
              <a:rPr lang="en-US" sz="2000">
                <a:latin typeface="Candara"/>
              </a:rPr>
              <a:t>The OBBB expands the  §199A </a:t>
            </a:r>
            <a:r>
              <a:rPr lang="en-US">
                <a:solidFill>
                  <a:schemeClr val="tx1"/>
                </a:solidFill>
                <a:latin typeface="Candara"/>
              </a:rPr>
              <a:t>deduction</a:t>
            </a:r>
            <a:r>
              <a:rPr lang="en-US" sz="2000">
                <a:latin typeface="Candara"/>
              </a:rPr>
              <a:t> limit phase-in range for SSTBs and entities subject to the wage and investment limitation</a:t>
            </a:r>
          </a:p>
          <a:p>
            <a:pPr marL="542290" lvl="1" indent="-275590">
              <a:buFont typeface="Courier New" panose="020B0604020202020204" pitchFamily="34" charset="0"/>
              <a:buChar char="o"/>
            </a:pPr>
            <a:r>
              <a:rPr lang="en-US" sz="1800">
                <a:latin typeface="Candara"/>
              </a:rPr>
              <a:t>Single: $50k increased to $75k</a:t>
            </a:r>
          </a:p>
          <a:p>
            <a:pPr marL="542290" lvl="1" indent="-275590">
              <a:buFont typeface="Courier New" panose="020B0604020202020204" pitchFamily="34" charset="0"/>
              <a:buChar char="o"/>
            </a:pPr>
            <a:r>
              <a:rPr lang="en-US" sz="1800">
                <a:latin typeface="Candara"/>
              </a:rPr>
              <a:t>MFJ $100k increased to $150k</a:t>
            </a:r>
          </a:p>
          <a:p>
            <a:pPr marL="542290" lvl="1" indent="-275590">
              <a:buFont typeface="Courier New" panose="020B0604020202020204" pitchFamily="34" charset="0"/>
              <a:buChar char="o"/>
            </a:pPr>
            <a:endParaRPr lang="en-US" sz="1800"/>
          </a:p>
          <a:p>
            <a:pPr marL="266065" indent="-266065"/>
            <a:r>
              <a:rPr lang="en-US" sz="2000">
                <a:latin typeface="Candara"/>
              </a:rPr>
              <a:t>Added an inflation-adjusted minimum deduction of $400 for taxpayers who have at least $1,000 of QBI</a:t>
            </a:r>
          </a:p>
          <a:p>
            <a:pPr marL="266065" indent="-266065"/>
            <a:endParaRPr lang="en-US" sz="2000"/>
          </a:p>
        </p:txBody>
      </p:sp>
    </p:spTree>
    <p:extLst>
      <p:ext uri="{BB962C8B-B14F-4D97-AF65-F5344CB8AC3E}">
        <p14:creationId xmlns:p14="http://schemas.microsoft.com/office/powerpoint/2010/main" val="112223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C278D-610B-9140-7B1B-FFC702126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DBEEF-D872-2E9A-564C-FDA0D4D5875F}"/>
              </a:ext>
            </a:extLst>
          </p:cNvPr>
          <p:cNvSpPr>
            <a:spLocks noGrp="1"/>
          </p:cNvSpPr>
          <p:nvPr>
            <p:ph type="title"/>
          </p:nvPr>
        </p:nvSpPr>
        <p:spPr/>
        <p:txBody>
          <a:bodyPr>
            <a:normAutofit/>
          </a:bodyPr>
          <a:lstStyle/>
          <a:p>
            <a:pPr>
              <a:defRPr/>
            </a:pPr>
            <a:r>
              <a:rPr lang="en-US">
                <a:latin typeface="Candara" panose="020E0502030303020204" pitchFamily="34" charset="0"/>
              </a:rPr>
              <a:t>§163(j) Business Interest Expense Limitation</a:t>
            </a:r>
          </a:p>
        </p:txBody>
      </p:sp>
      <p:sp>
        <p:nvSpPr>
          <p:cNvPr id="3" name="Content Placeholder 2">
            <a:extLst>
              <a:ext uri="{FF2B5EF4-FFF2-40B4-BE49-F238E27FC236}">
                <a16:creationId xmlns:a16="http://schemas.microsoft.com/office/drawing/2014/main" id="{9A731BE7-A713-EBA1-0767-1B6DEC30D8ED}"/>
              </a:ext>
            </a:extLst>
          </p:cNvPr>
          <p:cNvSpPr>
            <a:spLocks noGrp="1"/>
          </p:cNvSpPr>
          <p:nvPr>
            <p:ph idx="1"/>
          </p:nvPr>
        </p:nvSpPr>
        <p:spPr/>
        <p:txBody>
          <a:bodyPr vert="horz" lIns="0" tIns="0" rIns="0" bIns="0" rtlCol="0" anchor="t">
            <a:normAutofit lnSpcReduction="10000"/>
          </a:bodyPr>
          <a:lstStyle/>
          <a:p>
            <a:pPr marL="0" indent="0">
              <a:buNone/>
              <a:defRPr/>
            </a:pPr>
            <a:r>
              <a:rPr lang="en-US">
                <a:latin typeface="Candara"/>
              </a:rPr>
              <a:t>Interest Expense Limitation – Background</a:t>
            </a:r>
            <a:endParaRPr lang="en-US"/>
          </a:p>
          <a:p>
            <a:pPr marL="0" indent="0">
              <a:buNone/>
              <a:defRPr/>
            </a:pPr>
            <a:endParaRPr lang="en-US" sz="800">
              <a:latin typeface="Candara"/>
            </a:endParaRPr>
          </a:p>
          <a:p>
            <a:pPr marL="266065" indent="-266065">
              <a:buFont typeface="Candara"/>
              <a:buChar char="»"/>
              <a:defRPr/>
            </a:pPr>
            <a:r>
              <a:rPr lang="en-US">
                <a:latin typeface="Candara"/>
              </a:rPr>
              <a:t>Deduction for interest expense limited to 30% of Adjusted Taxable Income (ATI) under pre-OBBB law &amp; post- OBBB law</a:t>
            </a:r>
          </a:p>
          <a:p>
            <a:pPr marL="266065" indent="-266065">
              <a:buFont typeface="Candara"/>
              <a:buChar char="»"/>
              <a:defRPr/>
            </a:pPr>
            <a:endParaRPr lang="en-US">
              <a:latin typeface="Candara"/>
            </a:endParaRPr>
          </a:p>
          <a:p>
            <a:pPr marL="266065" indent="-266065">
              <a:buFont typeface="Candara"/>
              <a:buChar char="»"/>
              <a:defRPr/>
            </a:pPr>
            <a:r>
              <a:rPr lang="en-US">
                <a:latin typeface="Candara"/>
              </a:rPr>
              <a:t>Adjusted Taxable Income (ATI) Modification</a:t>
            </a:r>
            <a:endParaRPr lang="en-US">
              <a:solidFill>
                <a:srgbClr val="000000"/>
              </a:solidFill>
              <a:latin typeface="Candara"/>
            </a:endParaRPr>
          </a:p>
          <a:p>
            <a:pPr marL="542290" lvl="1" indent="-275590">
              <a:buFont typeface="Courier New,monospace"/>
              <a:buChar char="o"/>
              <a:defRPr/>
            </a:pPr>
            <a:r>
              <a:rPr lang="en-US" sz="2100">
                <a:solidFill>
                  <a:schemeClr val="tx1"/>
                </a:solidFill>
                <a:latin typeface="Candara"/>
              </a:rPr>
              <a:t>2018 - 2021: ATI = taxable income before interest expense, NOLs, depreciation &amp; amortization (e.g. EBIDA)</a:t>
            </a:r>
            <a:endParaRPr lang="en-US">
              <a:solidFill>
                <a:schemeClr val="tx1"/>
              </a:solidFill>
            </a:endParaRPr>
          </a:p>
          <a:p>
            <a:pPr marL="542290" lvl="1" indent="-275590">
              <a:buFont typeface="Courier New,monospace"/>
              <a:buChar char="o"/>
              <a:defRPr/>
            </a:pPr>
            <a:r>
              <a:rPr lang="en-US" sz="2100">
                <a:solidFill>
                  <a:schemeClr val="tx1"/>
                </a:solidFill>
                <a:latin typeface="Candara"/>
              </a:rPr>
              <a:t>2022 - 2024: No longer add-back depreciation &amp; amortization to determine ATI</a:t>
            </a:r>
          </a:p>
          <a:p>
            <a:pPr marL="542290" lvl="1" indent="-275590">
              <a:buFont typeface="Courier New,monospace"/>
              <a:buChar char="o"/>
              <a:defRPr/>
            </a:pPr>
            <a:r>
              <a:rPr lang="en-US" sz="2100" b="1">
                <a:solidFill>
                  <a:srgbClr val="FF0000"/>
                </a:solidFill>
                <a:latin typeface="Candara"/>
              </a:rPr>
              <a:t>2025 &amp; Later: Back to pre-2022 rules (One Big Beautiful Bill)</a:t>
            </a:r>
            <a:endParaRPr lang="en-US" sz="2100" b="1">
              <a:solidFill>
                <a:srgbClr val="FF0000"/>
              </a:solidFill>
            </a:endParaRPr>
          </a:p>
          <a:p>
            <a:pPr marL="999490" lvl="2" indent="-275590">
              <a:buFont typeface="Wingdings"/>
              <a:buChar char="§"/>
              <a:defRPr/>
            </a:pPr>
            <a:r>
              <a:rPr lang="en-US" sz="1600" b="1">
                <a:solidFill>
                  <a:srgbClr val="FF0000"/>
                </a:solidFill>
                <a:latin typeface="Candara"/>
              </a:rPr>
              <a:t>Change retroactive for all of 2025 tax year</a:t>
            </a:r>
            <a:endParaRPr lang="en-US" sz="1600">
              <a:solidFill>
                <a:srgbClr val="000000"/>
              </a:solidFill>
              <a:latin typeface="Candara"/>
            </a:endParaRPr>
          </a:p>
          <a:p>
            <a:pPr marL="999490" lvl="2" indent="-275590">
              <a:buFont typeface="Wingdings"/>
              <a:buChar char="§"/>
              <a:defRPr/>
            </a:pPr>
            <a:endParaRPr lang="en-US" sz="1600" b="1">
              <a:solidFill>
                <a:srgbClr val="FF0000"/>
              </a:solidFill>
              <a:latin typeface="Candara"/>
            </a:endParaRPr>
          </a:p>
          <a:p>
            <a:pPr marL="266065" indent="-266065">
              <a:buFont typeface="Candara,Sans-Serif"/>
              <a:buChar char="»"/>
              <a:defRPr/>
            </a:pPr>
            <a:r>
              <a:rPr lang="en-US">
                <a:latin typeface="Candara"/>
              </a:rPr>
              <a:t>Any limited interest amounts can be carried forward indefinitely</a:t>
            </a:r>
            <a:endParaRPr lang="en-US">
              <a:solidFill>
                <a:srgbClr val="000000"/>
              </a:solidFill>
            </a:endParaRPr>
          </a:p>
          <a:p>
            <a:pPr marL="542290" lvl="1" indent="-275590">
              <a:buFont typeface="Courier New,monospace"/>
              <a:buChar char="o"/>
              <a:defRPr/>
            </a:pPr>
            <a:r>
              <a:rPr lang="en-US" sz="2100">
                <a:solidFill>
                  <a:schemeClr val="tx1"/>
                </a:solidFill>
                <a:latin typeface="Candara"/>
              </a:rPr>
              <a:t>Adjustments and carry-forwards reported differently for partnerships vs. S Corporations</a:t>
            </a:r>
            <a:endParaRPr lang="en-US">
              <a:solidFill>
                <a:schemeClr val="tx1"/>
              </a:solidFill>
            </a:endParaRPr>
          </a:p>
          <a:p>
            <a:pPr marL="542290" lvl="1" indent="-275590">
              <a:defRPr/>
            </a:pPr>
            <a:endParaRPr lang="en-US">
              <a:latin typeface="Candara"/>
            </a:endParaRPr>
          </a:p>
          <a:p>
            <a:pPr marL="457200" lvl="1" indent="0">
              <a:buNone/>
              <a:defRPr/>
            </a:pPr>
            <a:endParaRPr lang="en-US" sz="2000"/>
          </a:p>
        </p:txBody>
      </p:sp>
    </p:spTree>
    <p:extLst>
      <p:ext uri="{BB962C8B-B14F-4D97-AF65-F5344CB8AC3E}">
        <p14:creationId xmlns:p14="http://schemas.microsoft.com/office/powerpoint/2010/main" val="338172010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90859-4E24-28D5-1FAC-47F541B60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03A5F-B3B2-91BC-6C24-4FECDA118A03}"/>
              </a:ext>
            </a:extLst>
          </p:cNvPr>
          <p:cNvSpPr>
            <a:spLocks noGrp="1"/>
          </p:cNvSpPr>
          <p:nvPr>
            <p:ph type="title"/>
          </p:nvPr>
        </p:nvSpPr>
        <p:spPr/>
        <p:txBody>
          <a:bodyPr>
            <a:normAutofit fontScale="90000"/>
          </a:bodyPr>
          <a:lstStyle/>
          <a:p>
            <a:pPr>
              <a:defRPr/>
            </a:pPr>
            <a:r>
              <a:rPr lang="en-US" sz="4000">
                <a:latin typeface="Candara" panose="020E0502030303020204" pitchFamily="34" charset="0"/>
              </a:rPr>
              <a:t>§163(j) </a:t>
            </a:r>
            <a:r>
              <a:rPr lang="en-US" sz="4400">
                <a:latin typeface="Candara" panose="020E0502030303020204" pitchFamily="34" charset="0"/>
              </a:rPr>
              <a:t>Business Interest Expense Limitation</a:t>
            </a:r>
            <a:endParaRPr lang="en-US">
              <a:latin typeface="Candara" panose="020E0502030303020204" pitchFamily="34" charset="0"/>
            </a:endParaRPr>
          </a:p>
        </p:txBody>
      </p:sp>
      <p:sp>
        <p:nvSpPr>
          <p:cNvPr id="3" name="Content Placeholder 2">
            <a:extLst>
              <a:ext uri="{FF2B5EF4-FFF2-40B4-BE49-F238E27FC236}">
                <a16:creationId xmlns:a16="http://schemas.microsoft.com/office/drawing/2014/main" id="{0CBA2C1F-CD78-6111-20EE-7B02EE553568}"/>
              </a:ext>
            </a:extLst>
          </p:cNvPr>
          <p:cNvSpPr>
            <a:spLocks noGrp="1"/>
          </p:cNvSpPr>
          <p:nvPr>
            <p:ph idx="1"/>
          </p:nvPr>
        </p:nvSpPr>
        <p:spPr/>
        <p:txBody>
          <a:bodyPr vert="horz" lIns="0" tIns="0" rIns="0" bIns="0" rtlCol="0" anchor="t">
            <a:normAutofit/>
          </a:bodyPr>
          <a:lstStyle/>
          <a:p>
            <a:pPr marL="266065" indent="-266065">
              <a:buFont typeface="Candara,Sans-Serif"/>
              <a:buChar char="»"/>
              <a:defRPr/>
            </a:pPr>
            <a:r>
              <a:rPr lang="en-US">
                <a:latin typeface="Candara"/>
              </a:rPr>
              <a:t>Special Rule for Floorplan Interest Expense</a:t>
            </a:r>
            <a:endParaRPr lang="en-US">
              <a:solidFill>
                <a:srgbClr val="000000"/>
              </a:solidFill>
              <a:latin typeface="Candara"/>
            </a:endParaRPr>
          </a:p>
          <a:p>
            <a:pPr marL="542290" lvl="1" indent="-275590">
              <a:buFont typeface="Courier New"/>
              <a:buChar char="o"/>
              <a:defRPr/>
            </a:pPr>
            <a:r>
              <a:rPr lang="en-US">
                <a:solidFill>
                  <a:schemeClr val="tx1"/>
                </a:solidFill>
                <a:latin typeface="Candara"/>
              </a:rPr>
              <a:t>Floorplan interest expense 100% deductible but can come at a cost</a:t>
            </a:r>
          </a:p>
          <a:p>
            <a:pPr marL="1066800" lvl="2" indent="-342900">
              <a:buFont typeface="Wingdings" panose="05000000000000000000" pitchFamily="2" charset="2"/>
              <a:buChar char="§"/>
              <a:defRPr/>
            </a:pPr>
            <a:r>
              <a:rPr lang="en-US" sz="2000" b="1">
                <a:solidFill>
                  <a:srgbClr val="404040"/>
                </a:solidFill>
                <a:latin typeface="Candara"/>
              </a:rPr>
              <a:t>If</a:t>
            </a:r>
            <a:r>
              <a:rPr lang="en-US" sz="2000" b="1">
                <a:latin typeface="Candara"/>
              </a:rPr>
              <a:t> floorplan interest exception is needed for year, dealership is NOT allowed bonus depreciation </a:t>
            </a:r>
            <a:endParaRPr lang="en-US" sz="2000">
              <a:solidFill>
                <a:schemeClr val="tx1"/>
              </a:solidFill>
              <a:latin typeface="Candara"/>
            </a:endParaRPr>
          </a:p>
          <a:p>
            <a:pPr marL="1066800" lvl="2" indent="-342900">
              <a:buFont typeface="Wingdings" panose="05000000000000000000" pitchFamily="2" charset="2"/>
              <a:buChar char="§"/>
              <a:defRPr/>
            </a:pPr>
            <a:r>
              <a:rPr lang="en-US" sz="2000">
                <a:latin typeface="Candara"/>
              </a:rPr>
              <a:t>If ineligible for bonus depreciation - can still claim a Section 179 deduction if sufficient taxable income</a:t>
            </a:r>
          </a:p>
          <a:p>
            <a:pPr marL="999490" lvl="2" indent="-275590">
              <a:buFont typeface="Arial"/>
              <a:buChar char="•"/>
              <a:defRPr/>
            </a:pPr>
            <a:endParaRPr lang="en-US">
              <a:solidFill>
                <a:srgbClr val="404040"/>
              </a:solidFill>
              <a:latin typeface="Candara"/>
            </a:endParaRPr>
          </a:p>
          <a:p>
            <a:pPr marL="542290" lvl="1" indent="-275590">
              <a:buFont typeface="Courier New"/>
              <a:buChar char="o"/>
              <a:defRPr/>
            </a:pPr>
            <a:r>
              <a:rPr lang="en-US" b="1" err="1">
                <a:solidFill>
                  <a:srgbClr val="FF0000"/>
                </a:solidFill>
                <a:latin typeface="Candara"/>
              </a:rPr>
              <a:t>OBBB</a:t>
            </a:r>
            <a:r>
              <a:rPr lang="en-US" b="1">
                <a:solidFill>
                  <a:srgbClr val="FF0000"/>
                </a:solidFill>
                <a:latin typeface="Candara"/>
              </a:rPr>
              <a:t> expands definition of motor vehicles to include campers and trailers </a:t>
            </a:r>
            <a:endParaRPr lang="en-US">
              <a:solidFill>
                <a:srgbClr val="404040"/>
              </a:solidFill>
            </a:endParaRPr>
          </a:p>
          <a:p>
            <a:pPr marL="266065" indent="-266065">
              <a:buFont typeface="Candara,Sans-Serif"/>
              <a:buChar char="»"/>
              <a:defRPr/>
            </a:pPr>
            <a:endParaRPr lang="en-US">
              <a:solidFill>
                <a:schemeClr val="tx1"/>
              </a:solidFill>
              <a:latin typeface="Candara"/>
            </a:endParaRPr>
          </a:p>
          <a:p>
            <a:pPr marL="266065" indent="-266065">
              <a:buFont typeface="Candara,Sans-Serif"/>
              <a:buChar char="»"/>
              <a:defRPr/>
            </a:pPr>
            <a:r>
              <a:rPr lang="en-US" err="1">
                <a:solidFill>
                  <a:schemeClr val="tx1"/>
                </a:solidFill>
                <a:latin typeface="Candara"/>
              </a:rPr>
              <a:t>OBBB</a:t>
            </a:r>
            <a:r>
              <a:rPr lang="en-US">
                <a:solidFill>
                  <a:schemeClr val="tx1"/>
                </a:solidFill>
                <a:latin typeface="Candara"/>
              </a:rPr>
              <a:t> Interest Capitalization Modification </a:t>
            </a:r>
          </a:p>
          <a:p>
            <a:pPr marL="723265" lvl="1" indent="-275590">
              <a:buFont typeface="Courier New"/>
              <a:buChar char="o"/>
              <a:defRPr/>
            </a:pPr>
            <a:r>
              <a:rPr lang="en-US">
                <a:solidFill>
                  <a:schemeClr val="tx1"/>
                </a:solidFill>
                <a:latin typeface="Candara"/>
              </a:rPr>
              <a:t>Subjects capitalized interest to §163(j) provisions which limits avoidance of limitation by electively capitalizing interest</a:t>
            </a:r>
            <a:endParaRPr lang="en-US">
              <a:solidFill>
                <a:schemeClr val="tx1"/>
              </a:solidFill>
            </a:endParaRPr>
          </a:p>
          <a:p>
            <a:pPr marL="457200" lvl="1" indent="0">
              <a:buNone/>
              <a:defRPr/>
            </a:pPr>
            <a:endParaRPr lang="en-US" sz="2100">
              <a:solidFill>
                <a:schemeClr val="tx1"/>
              </a:solidFill>
              <a:latin typeface="Candara"/>
            </a:endParaRPr>
          </a:p>
        </p:txBody>
      </p:sp>
    </p:spTree>
    <p:extLst>
      <p:ext uri="{BB962C8B-B14F-4D97-AF65-F5344CB8AC3E}">
        <p14:creationId xmlns:p14="http://schemas.microsoft.com/office/powerpoint/2010/main" val="241526066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a:stretch/>
        </p:blipFill>
        <p:spPr>
          <a:xfrm>
            <a:off x="7101341" y="12730"/>
            <a:ext cx="5080200" cy="6832539"/>
          </a:xfrm>
        </p:spPr>
      </p:pic>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normAutofit/>
          </a:bodyPr>
          <a:lstStyle/>
          <a:p>
            <a:r>
              <a:rPr lang="en-US" sz="4500" spc="0" dirty="0">
                <a:latin typeface="+mj-lt"/>
              </a:rPr>
              <a:t>Introductions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lstStyle/>
          <a:p>
            <a:r>
              <a:rPr lang="en-US" dirty="0"/>
              <a:t>Big Thinking. Personal Focus.</a:t>
            </a:r>
          </a:p>
        </p:txBody>
      </p:sp>
      <p:pic>
        <p:nvPicPr>
          <p:cNvPr id="25" name="Picture 24">
            <a:extLst>
              <a:ext uri="{FF2B5EF4-FFF2-40B4-BE49-F238E27FC236}">
                <a16:creationId xmlns:a16="http://schemas.microsoft.com/office/drawing/2014/main" id="{26AE357F-9022-48D4-9D8B-4818943FB5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2757" y="6439821"/>
            <a:ext cx="1719395" cy="298197"/>
          </a:xfrm>
          <a:prstGeom prst="rect">
            <a:avLst/>
          </a:prstGeom>
        </p:spPr>
      </p:pic>
      <p:sp>
        <p:nvSpPr>
          <p:cNvPr id="26" name="Slide Number Placeholder 3">
            <a:extLst>
              <a:ext uri="{FF2B5EF4-FFF2-40B4-BE49-F238E27FC236}">
                <a16:creationId xmlns:a16="http://schemas.microsoft.com/office/drawing/2014/main" id="{A1C91921-6B32-412D-8CA7-E0C8E76F7ED6}"/>
              </a:ext>
            </a:extLst>
          </p:cNvPr>
          <p:cNvSpPr txBox="1">
            <a:spLocks/>
          </p:cNvSpPr>
          <p:nvPr/>
        </p:nvSpPr>
        <p:spPr>
          <a:xfrm>
            <a:off x="11760000" y="6400538"/>
            <a:ext cx="432000" cy="432000"/>
          </a:xfrm>
          <a:prstGeom prst="rect">
            <a:avLst/>
          </a:prstGeom>
          <a:solidFill>
            <a:sysClr val="windowText" lastClr="000000">
              <a:lumMod val="75000"/>
              <a:lumOff val="25000"/>
            </a:sysClr>
          </a:solidFill>
        </p:spPr>
        <p:txBody>
          <a:bodyPr vert="horz" lIns="0" tIns="0" rIns="0" bIns="0" rtlCol="0" anchor="ctr">
            <a:normAutofit/>
          </a:bodyP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200" b="0" i="0" u="none" strike="noStrike" kern="1200" cap="none" spc="0" normalizeH="0" baseline="0" noProof="0" smtClean="0">
                <a:ln>
                  <a:noFill/>
                </a:ln>
                <a:solidFill>
                  <a:prstClr val="white"/>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mn-lt"/>
              <a:ea typeface="+mn-ea"/>
              <a:cs typeface="+mn-cs"/>
            </a:endParaRPr>
          </a:p>
        </p:txBody>
      </p:sp>
      <p:grpSp>
        <p:nvGrpSpPr>
          <p:cNvPr id="21" name="Group 20">
            <a:extLst>
              <a:ext uri="{FF2B5EF4-FFF2-40B4-BE49-F238E27FC236}">
                <a16:creationId xmlns:a16="http://schemas.microsoft.com/office/drawing/2014/main" id="{F5615C8A-0881-42BB-B719-CD22971F987F}"/>
              </a:ext>
            </a:extLst>
          </p:cNvPr>
          <p:cNvGrpSpPr/>
          <p:nvPr/>
        </p:nvGrpSpPr>
        <p:grpSpPr>
          <a:xfrm>
            <a:off x="2373108" y="238458"/>
            <a:ext cx="2452376" cy="1107996"/>
            <a:chOff x="7424074" y="5056110"/>
            <a:chExt cx="4003420" cy="1808762"/>
          </a:xfrm>
        </p:grpSpPr>
        <p:sp>
          <p:nvSpPr>
            <p:cNvPr id="23" name="Rectangle 22">
              <a:extLst>
                <a:ext uri="{FF2B5EF4-FFF2-40B4-BE49-F238E27FC236}">
                  <a16:creationId xmlns:a16="http://schemas.microsoft.com/office/drawing/2014/main" id="{8F75D14A-0CDD-42B1-B97F-629918A18FAE}"/>
                </a:ext>
              </a:extLst>
            </p:cNvPr>
            <p:cNvSpPr/>
            <p:nvPr/>
          </p:nvSpPr>
          <p:spPr>
            <a:xfrm>
              <a:off x="7509418" y="5056110"/>
              <a:ext cx="3918076" cy="1808762"/>
            </a:xfrm>
            <a:prstGeom prst="rect">
              <a:avLst/>
            </a:prstGeom>
          </p:spPr>
          <p:txBody>
            <a:bodyPr wrap="square">
              <a:spAutoFit/>
            </a:bodyPr>
            <a:lstStyle/>
            <a:p>
              <a:r>
                <a:rPr lang="en-US" sz="1600" b="1" dirty="0">
                  <a:solidFill>
                    <a:srgbClr val="4C4C4E"/>
                  </a:solidFill>
                </a:rPr>
                <a:t>Janelle Merlo, CPA, CFP®</a:t>
              </a:r>
            </a:p>
            <a:p>
              <a:r>
                <a:rPr lang="en-US" sz="1400" b="1" dirty="0">
                  <a:solidFill>
                    <a:srgbClr val="4C4C4E"/>
                  </a:solidFill>
                </a:rPr>
                <a:t>Shareholder</a:t>
              </a:r>
            </a:p>
            <a:p>
              <a:r>
                <a:rPr lang="en-US" sz="1200" i="1" dirty="0">
                  <a:solidFill>
                    <a:srgbClr val="4C4C4E"/>
                  </a:solidFill>
                </a:rPr>
                <a:t>Tax Advisory Services</a:t>
              </a:r>
            </a:p>
            <a:p>
              <a:r>
                <a:rPr lang="en-US" sz="1200" dirty="0">
                  <a:solidFill>
                    <a:srgbClr val="4C4C4E"/>
                  </a:solidFill>
                </a:rPr>
                <a:t>412.697.5248</a:t>
              </a:r>
            </a:p>
            <a:p>
              <a:r>
                <a:rPr lang="en-US" sz="1200" dirty="0">
                  <a:solidFill>
                    <a:srgbClr val="4C4C4E"/>
                  </a:solidFill>
                </a:rPr>
                <a:t>jmerlo@schneiderdowns.com</a:t>
              </a:r>
            </a:p>
          </p:txBody>
        </p:sp>
        <p:cxnSp>
          <p:nvCxnSpPr>
            <p:cNvPr id="24" name="Straight Connector 23">
              <a:extLst>
                <a:ext uri="{FF2B5EF4-FFF2-40B4-BE49-F238E27FC236}">
                  <a16:creationId xmlns:a16="http://schemas.microsoft.com/office/drawing/2014/main" id="{FAE4A87D-B2E5-4205-954F-5C34179F7317}"/>
                </a:ext>
              </a:extLst>
            </p:cNvPr>
            <p:cNvCxnSpPr/>
            <p:nvPr/>
          </p:nvCxnSpPr>
          <p:spPr>
            <a:xfrm>
              <a:off x="7424074" y="5267778"/>
              <a:ext cx="0" cy="1492725"/>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60" name="Group 59">
            <a:extLst>
              <a:ext uri="{FF2B5EF4-FFF2-40B4-BE49-F238E27FC236}">
                <a16:creationId xmlns:a16="http://schemas.microsoft.com/office/drawing/2014/main" id="{7718F583-5831-F080-F485-78C1CA1BFE7D}"/>
              </a:ext>
            </a:extLst>
          </p:cNvPr>
          <p:cNvGrpSpPr/>
          <p:nvPr/>
        </p:nvGrpSpPr>
        <p:grpSpPr>
          <a:xfrm>
            <a:off x="2373108" y="1489803"/>
            <a:ext cx="3493528" cy="1107996"/>
            <a:chOff x="8319708" y="4939529"/>
            <a:chExt cx="5703064" cy="1808761"/>
          </a:xfrm>
        </p:grpSpPr>
        <p:sp>
          <p:nvSpPr>
            <p:cNvPr id="62" name="Rectangle 61">
              <a:extLst>
                <a:ext uri="{FF2B5EF4-FFF2-40B4-BE49-F238E27FC236}">
                  <a16:creationId xmlns:a16="http://schemas.microsoft.com/office/drawing/2014/main" id="{D991B299-9F2B-1060-065F-CE3FC5CD1379}"/>
                </a:ext>
              </a:extLst>
            </p:cNvPr>
            <p:cNvSpPr/>
            <p:nvPr/>
          </p:nvSpPr>
          <p:spPr>
            <a:xfrm>
              <a:off x="8319708" y="4939529"/>
              <a:ext cx="5703064" cy="1808761"/>
            </a:xfrm>
            <a:prstGeom prst="rect">
              <a:avLst/>
            </a:prstGeom>
          </p:spPr>
          <p:txBody>
            <a:bodyPr wrap="square">
              <a:spAutoFit/>
            </a:bodyPr>
            <a:lstStyle/>
            <a:p>
              <a:r>
                <a:rPr lang="en-US" sz="1600" b="1" dirty="0">
                  <a:solidFill>
                    <a:srgbClr val="4C4C4E"/>
                  </a:solidFill>
                </a:rPr>
                <a:t>Maggie Havelka, JD, MBA </a:t>
              </a:r>
            </a:p>
            <a:p>
              <a:r>
                <a:rPr lang="en-US" sz="1400" b="1" dirty="0">
                  <a:solidFill>
                    <a:srgbClr val="4C4C4E"/>
                  </a:solidFill>
                </a:rPr>
                <a:t>Shareholder</a:t>
              </a:r>
            </a:p>
            <a:p>
              <a:r>
                <a:rPr lang="en-US" sz="1200" i="1" dirty="0">
                  <a:solidFill>
                    <a:srgbClr val="4C4C4E"/>
                  </a:solidFill>
                </a:rPr>
                <a:t>Tax Advisory Services</a:t>
              </a:r>
            </a:p>
            <a:p>
              <a:r>
                <a:rPr lang="en-US" sz="1200" dirty="0">
                  <a:solidFill>
                    <a:srgbClr val="4C4C4E"/>
                  </a:solidFill>
                </a:rPr>
                <a:t>412.697.5273</a:t>
              </a:r>
            </a:p>
            <a:p>
              <a:r>
                <a:rPr lang="en-US" sz="1200" dirty="0">
                  <a:solidFill>
                    <a:srgbClr val="4C4C4E"/>
                  </a:solidFill>
                </a:rPr>
                <a:t>mhavelka@schneiderdowns.com</a:t>
              </a:r>
            </a:p>
          </p:txBody>
        </p:sp>
        <p:cxnSp>
          <p:nvCxnSpPr>
            <p:cNvPr id="63" name="Straight Connector 62">
              <a:extLst>
                <a:ext uri="{FF2B5EF4-FFF2-40B4-BE49-F238E27FC236}">
                  <a16:creationId xmlns:a16="http://schemas.microsoft.com/office/drawing/2014/main" id="{9B871EAB-6CB7-FECE-AE8D-2E49FD465913}"/>
                </a:ext>
              </a:extLst>
            </p:cNvPr>
            <p:cNvCxnSpPr/>
            <p:nvPr/>
          </p:nvCxnSpPr>
          <p:spPr>
            <a:xfrm>
              <a:off x="8319708" y="5067513"/>
              <a:ext cx="0" cy="1492725"/>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64" name="Group 63">
            <a:extLst>
              <a:ext uri="{FF2B5EF4-FFF2-40B4-BE49-F238E27FC236}">
                <a16:creationId xmlns:a16="http://schemas.microsoft.com/office/drawing/2014/main" id="{48CFE3AF-950A-8C9D-9AE7-104F6F67E26D}"/>
              </a:ext>
            </a:extLst>
          </p:cNvPr>
          <p:cNvGrpSpPr/>
          <p:nvPr/>
        </p:nvGrpSpPr>
        <p:grpSpPr>
          <a:xfrm>
            <a:off x="2373108" y="3989835"/>
            <a:ext cx="2524807" cy="1107996"/>
            <a:chOff x="8319710" y="4913181"/>
            <a:chExt cx="4121661" cy="1808762"/>
          </a:xfrm>
        </p:grpSpPr>
        <p:sp>
          <p:nvSpPr>
            <p:cNvPr id="66" name="Rectangle 65">
              <a:extLst>
                <a:ext uri="{FF2B5EF4-FFF2-40B4-BE49-F238E27FC236}">
                  <a16:creationId xmlns:a16="http://schemas.microsoft.com/office/drawing/2014/main" id="{D2CA397F-DFF9-9994-3F01-04A9C3BFB457}"/>
                </a:ext>
              </a:extLst>
            </p:cNvPr>
            <p:cNvSpPr/>
            <p:nvPr/>
          </p:nvSpPr>
          <p:spPr>
            <a:xfrm>
              <a:off x="8405053" y="4913181"/>
              <a:ext cx="4036318" cy="1808762"/>
            </a:xfrm>
            <a:prstGeom prst="rect">
              <a:avLst/>
            </a:prstGeom>
          </p:spPr>
          <p:txBody>
            <a:bodyPr wrap="square">
              <a:spAutoFit/>
            </a:bodyPr>
            <a:lstStyle/>
            <a:p>
              <a:r>
                <a:rPr lang="en-US" sz="1600" b="1" dirty="0">
                  <a:solidFill>
                    <a:srgbClr val="4C4C4E"/>
                  </a:solidFill>
                </a:rPr>
                <a:t>Brett T. Cubellis, CPA</a:t>
              </a:r>
            </a:p>
            <a:p>
              <a:r>
                <a:rPr lang="en-US" sz="1400" b="1" dirty="0">
                  <a:solidFill>
                    <a:srgbClr val="4C4C4E"/>
                  </a:solidFill>
                </a:rPr>
                <a:t>Shareholder</a:t>
              </a:r>
            </a:p>
            <a:p>
              <a:r>
                <a:rPr lang="en-US" sz="1200" i="1" dirty="0">
                  <a:solidFill>
                    <a:srgbClr val="4C4C4E"/>
                  </a:solidFill>
                </a:rPr>
                <a:t>Tax Advisory Services</a:t>
              </a:r>
            </a:p>
            <a:p>
              <a:r>
                <a:rPr lang="en-US" sz="1200" dirty="0">
                  <a:solidFill>
                    <a:srgbClr val="4C4C4E"/>
                  </a:solidFill>
                </a:rPr>
                <a:t>614.586.7149</a:t>
              </a:r>
            </a:p>
            <a:p>
              <a:r>
                <a:rPr lang="en-US" sz="1200" dirty="0">
                  <a:solidFill>
                    <a:srgbClr val="4C4C4E"/>
                  </a:solidFill>
                </a:rPr>
                <a:t>bcubellis@schneiderdowns.com</a:t>
              </a:r>
            </a:p>
          </p:txBody>
        </p:sp>
        <p:cxnSp>
          <p:nvCxnSpPr>
            <p:cNvPr id="67" name="Straight Connector 66">
              <a:extLst>
                <a:ext uri="{FF2B5EF4-FFF2-40B4-BE49-F238E27FC236}">
                  <a16:creationId xmlns:a16="http://schemas.microsoft.com/office/drawing/2014/main" id="{076D1F88-BE30-0E9D-DC6B-294FF6DA546F}"/>
                </a:ext>
              </a:extLst>
            </p:cNvPr>
            <p:cNvCxnSpPr/>
            <p:nvPr/>
          </p:nvCxnSpPr>
          <p:spPr>
            <a:xfrm>
              <a:off x="8319710" y="5037697"/>
              <a:ext cx="0" cy="1492725"/>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72" name="Group 71">
            <a:extLst>
              <a:ext uri="{FF2B5EF4-FFF2-40B4-BE49-F238E27FC236}">
                <a16:creationId xmlns:a16="http://schemas.microsoft.com/office/drawing/2014/main" id="{D462A9E6-A7C9-A34D-25B0-76DF119DE4BF}"/>
              </a:ext>
            </a:extLst>
          </p:cNvPr>
          <p:cNvGrpSpPr/>
          <p:nvPr/>
        </p:nvGrpSpPr>
        <p:grpSpPr>
          <a:xfrm>
            <a:off x="2373108" y="5300175"/>
            <a:ext cx="2805465" cy="1107996"/>
            <a:chOff x="8319708" y="5001864"/>
            <a:chExt cx="4579826" cy="1808762"/>
          </a:xfrm>
        </p:grpSpPr>
        <p:sp>
          <p:nvSpPr>
            <p:cNvPr id="74" name="Rectangle 73">
              <a:extLst>
                <a:ext uri="{FF2B5EF4-FFF2-40B4-BE49-F238E27FC236}">
                  <a16:creationId xmlns:a16="http://schemas.microsoft.com/office/drawing/2014/main" id="{82CB0758-AAB6-07FA-D4AA-D7A2945E1EC3}"/>
                </a:ext>
              </a:extLst>
            </p:cNvPr>
            <p:cNvSpPr/>
            <p:nvPr/>
          </p:nvSpPr>
          <p:spPr>
            <a:xfrm>
              <a:off x="8319708" y="5001864"/>
              <a:ext cx="4579826" cy="1808762"/>
            </a:xfrm>
            <a:prstGeom prst="rect">
              <a:avLst/>
            </a:prstGeom>
          </p:spPr>
          <p:txBody>
            <a:bodyPr wrap="square">
              <a:spAutoFit/>
            </a:bodyPr>
            <a:lstStyle/>
            <a:p>
              <a:r>
                <a:rPr lang="en-US" sz="1600" b="1" dirty="0">
                  <a:solidFill>
                    <a:srgbClr val="4C4C4E"/>
                  </a:solidFill>
                </a:rPr>
                <a:t>Charlotte Garraway, PMP, EA</a:t>
              </a:r>
            </a:p>
            <a:p>
              <a:r>
                <a:rPr lang="en-US" sz="1400" b="1" dirty="0">
                  <a:solidFill>
                    <a:srgbClr val="4C4C4E"/>
                  </a:solidFill>
                </a:rPr>
                <a:t>Senior Manager</a:t>
              </a:r>
            </a:p>
            <a:p>
              <a:r>
                <a:rPr lang="en-US" sz="1200" i="1" dirty="0">
                  <a:solidFill>
                    <a:srgbClr val="4C4C4E"/>
                  </a:solidFill>
                </a:rPr>
                <a:t>Tax Advisory Services</a:t>
              </a:r>
            </a:p>
            <a:p>
              <a:r>
                <a:rPr lang="en-US" sz="1200" dirty="0">
                  <a:solidFill>
                    <a:srgbClr val="4C4C4E"/>
                  </a:solidFill>
                </a:rPr>
                <a:t>412.697.5381</a:t>
              </a:r>
            </a:p>
            <a:p>
              <a:r>
                <a:rPr lang="en-US" sz="1200" dirty="0">
                  <a:solidFill>
                    <a:srgbClr val="4C4C4E"/>
                  </a:solidFill>
                </a:rPr>
                <a:t>cgarraway@schneiderdowns.com</a:t>
              </a:r>
            </a:p>
          </p:txBody>
        </p:sp>
        <p:cxnSp>
          <p:nvCxnSpPr>
            <p:cNvPr id="75" name="Straight Connector 74">
              <a:extLst>
                <a:ext uri="{FF2B5EF4-FFF2-40B4-BE49-F238E27FC236}">
                  <a16:creationId xmlns:a16="http://schemas.microsoft.com/office/drawing/2014/main" id="{1B171485-253C-5C18-8A13-7BE94489DC1E}"/>
                </a:ext>
              </a:extLst>
            </p:cNvPr>
            <p:cNvCxnSpPr/>
            <p:nvPr/>
          </p:nvCxnSpPr>
          <p:spPr>
            <a:xfrm>
              <a:off x="8319710" y="5222731"/>
              <a:ext cx="0" cy="1492724"/>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5" name="Picture 4" descr="A person smiling at camera&#10;&#10;AI-generated content may be incorrect.">
            <a:extLst>
              <a:ext uri="{FF2B5EF4-FFF2-40B4-BE49-F238E27FC236}">
                <a16:creationId xmlns:a16="http://schemas.microsoft.com/office/drawing/2014/main" id="{3ED28190-61C6-73A4-9047-BD44EC0E7A18}"/>
              </a:ext>
            </a:extLst>
          </p:cNvPr>
          <p:cNvPicPr>
            <a:picLocks noChangeAspect="1"/>
          </p:cNvPicPr>
          <p:nvPr/>
        </p:nvPicPr>
        <p:blipFill rotWithShape="1">
          <a:blip r:embed="rId4">
            <a:extLst>
              <a:ext uri="{28A0092B-C50C-407E-A947-70E740481C1C}">
                <a14:useLocalDpi xmlns:a14="http://schemas.microsoft.com/office/drawing/2010/main" val="0"/>
              </a:ext>
            </a:extLst>
          </a:blip>
          <a:srcRect l="12373" t="2096" r="12954" b="38164"/>
          <a:stretch>
            <a:fillRect/>
          </a:stretch>
        </p:blipFill>
        <p:spPr>
          <a:xfrm>
            <a:off x="1151618" y="255549"/>
            <a:ext cx="1097280" cy="1097280"/>
          </a:xfrm>
          <a:prstGeom prst="ellipse">
            <a:avLst/>
          </a:prstGeom>
        </p:spPr>
      </p:pic>
      <p:pic>
        <p:nvPicPr>
          <p:cNvPr id="7" name="Picture 6" descr="A person with long brown hair&#10;&#10;AI-generated content may be incorrect.">
            <a:extLst>
              <a:ext uri="{FF2B5EF4-FFF2-40B4-BE49-F238E27FC236}">
                <a16:creationId xmlns:a16="http://schemas.microsoft.com/office/drawing/2014/main" id="{5F9AC4C5-8DEB-B48C-8A40-CE545CDE31F6}"/>
              </a:ext>
            </a:extLst>
          </p:cNvPr>
          <p:cNvPicPr>
            <a:picLocks noChangeAspect="1"/>
          </p:cNvPicPr>
          <p:nvPr/>
        </p:nvPicPr>
        <p:blipFill rotWithShape="1">
          <a:blip r:embed="rId5">
            <a:extLst>
              <a:ext uri="{28A0092B-C50C-407E-A947-70E740481C1C}">
                <a14:useLocalDpi xmlns:a14="http://schemas.microsoft.com/office/drawing/2010/main" val="0"/>
              </a:ext>
            </a:extLst>
          </a:blip>
          <a:srcRect l="-432" t="1822" r="432" b="18178"/>
          <a:stretch>
            <a:fillRect/>
          </a:stretch>
        </p:blipFill>
        <p:spPr>
          <a:xfrm>
            <a:off x="1151618" y="1507884"/>
            <a:ext cx="1097280" cy="1097280"/>
          </a:xfrm>
          <a:prstGeom prst="ellipse">
            <a:avLst/>
          </a:prstGeom>
        </p:spPr>
      </p:pic>
      <p:pic>
        <p:nvPicPr>
          <p:cNvPr id="9" name="Picture 8" descr="A person with long hair wearing a white lace top and black jacket&#10;&#10;AI-generated content may be incorrect.">
            <a:extLst>
              <a:ext uri="{FF2B5EF4-FFF2-40B4-BE49-F238E27FC236}">
                <a16:creationId xmlns:a16="http://schemas.microsoft.com/office/drawing/2014/main" id="{DB10F6D8-C41C-09AF-9DBB-6810C328A222}"/>
              </a:ext>
            </a:extLst>
          </p:cNvPr>
          <p:cNvPicPr>
            <a:picLocks noChangeAspect="1"/>
          </p:cNvPicPr>
          <p:nvPr/>
        </p:nvPicPr>
        <p:blipFill rotWithShape="1">
          <a:blip r:embed="rId6">
            <a:extLst>
              <a:ext uri="{28A0092B-C50C-407E-A947-70E740481C1C}">
                <a14:useLocalDpi xmlns:a14="http://schemas.microsoft.com/office/drawing/2010/main" val="0"/>
              </a:ext>
            </a:extLst>
          </a:blip>
          <a:srcRect t="873" b="19127"/>
          <a:stretch>
            <a:fillRect/>
          </a:stretch>
        </p:blipFill>
        <p:spPr>
          <a:xfrm>
            <a:off x="1151618" y="5320235"/>
            <a:ext cx="1097280" cy="1097280"/>
          </a:xfrm>
          <a:prstGeom prst="ellipse">
            <a:avLst/>
          </a:prstGeom>
        </p:spPr>
      </p:pic>
      <p:pic>
        <p:nvPicPr>
          <p:cNvPr id="11" name="Picture 10" descr="A person in a suit and tie&#10;&#10;AI-generated content may be incorrect.">
            <a:extLst>
              <a:ext uri="{FF2B5EF4-FFF2-40B4-BE49-F238E27FC236}">
                <a16:creationId xmlns:a16="http://schemas.microsoft.com/office/drawing/2014/main" id="{398A22E6-C99D-8A04-2DEC-D9A1F1D17A3A}"/>
              </a:ext>
            </a:extLst>
          </p:cNvPr>
          <p:cNvPicPr>
            <a:picLocks noChangeAspect="1"/>
          </p:cNvPicPr>
          <p:nvPr/>
        </p:nvPicPr>
        <p:blipFill rotWithShape="1">
          <a:blip r:embed="rId7">
            <a:extLst>
              <a:ext uri="{28A0092B-C50C-407E-A947-70E740481C1C}">
                <a14:useLocalDpi xmlns:a14="http://schemas.microsoft.com/office/drawing/2010/main" val="0"/>
              </a:ext>
            </a:extLst>
          </a:blip>
          <a:srcRect t="3746" b="24826"/>
          <a:stretch>
            <a:fillRect/>
          </a:stretch>
        </p:blipFill>
        <p:spPr>
          <a:xfrm>
            <a:off x="1151618" y="4008906"/>
            <a:ext cx="1097280" cy="1097280"/>
          </a:xfrm>
          <a:prstGeom prst="ellipse">
            <a:avLst/>
          </a:prstGeom>
        </p:spPr>
      </p:pic>
      <p:grpSp>
        <p:nvGrpSpPr>
          <p:cNvPr id="4" name="Group 3">
            <a:extLst>
              <a:ext uri="{FF2B5EF4-FFF2-40B4-BE49-F238E27FC236}">
                <a16:creationId xmlns:a16="http://schemas.microsoft.com/office/drawing/2014/main" id="{74C55B6B-EF4B-31DD-604A-C30430DD2112}"/>
              </a:ext>
            </a:extLst>
          </p:cNvPr>
          <p:cNvGrpSpPr/>
          <p:nvPr/>
        </p:nvGrpSpPr>
        <p:grpSpPr>
          <a:xfrm>
            <a:off x="2368196" y="2746055"/>
            <a:ext cx="2524807" cy="1107996"/>
            <a:chOff x="8319710" y="4913181"/>
            <a:chExt cx="4121661" cy="1808762"/>
          </a:xfrm>
        </p:grpSpPr>
        <p:sp>
          <p:nvSpPr>
            <p:cNvPr id="6" name="Rectangle 5">
              <a:extLst>
                <a:ext uri="{FF2B5EF4-FFF2-40B4-BE49-F238E27FC236}">
                  <a16:creationId xmlns:a16="http://schemas.microsoft.com/office/drawing/2014/main" id="{B69E344B-C37E-0F17-9A13-BBA2307A18C2}"/>
                </a:ext>
              </a:extLst>
            </p:cNvPr>
            <p:cNvSpPr/>
            <p:nvPr/>
          </p:nvSpPr>
          <p:spPr>
            <a:xfrm>
              <a:off x="8405053" y="4913181"/>
              <a:ext cx="4036318" cy="1808762"/>
            </a:xfrm>
            <a:prstGeom prst="rect">
              <a:avLst/>
            </a:prstGeom>
          </p:spPr>
          <p:txBody>
            <a:bodyPr wrap="square">
              <a:spAutoFit/>
            </a:bodyPr>
            <a:lstStyle/>
            <a:p>
              <a:r>
                <a:rPr lang="en-US" sz="1600" b="1" dirty="0">
                  <a:solidFill>
                    <a:srgbClr val="4C4C4E"/>
                  </a:solidFill>
                </a:rPr>
                <a:t>Megan Whitlock, CPA</a:t>
              </a:r>
            </a:p>
            <a:p>
              <a:r>
                <a:rPr lang="en-US" sz="1400" b="1" dirty="0">
                  <a:solidFill>
                    <a:srgbClr val="4C4C4E"/>
                  </a:solidFill>
                </a:rPr>
                <a:t>Shareholder</a:t>
              </a:r>
            </a:p>
            <a:p>
              <a:r>
                <a:rPr lang="en-US" sz="1200" i="1" dirty="0">
                  <a:solidFill>
                    <a:srgbClr val="4C4C4E"/>
                  </a:solidFill>
                </a:rPr>
                <a:t>Tax Advisory Services</a:t>
              </a:r>
            </a:p>
            <a:p>
              <a:r>
                <a:rPr lang="en-US" sz="1200" dirty="0">
                  <a:solidFill>
                    <a:srgbClr val="4C4C4E"/>
                  </a:solidFill>
                </a:rPr>
                <a:t>412.697.5097</a:t>
              </a:r>
            </a:p>
            <a:p>
              <a:r>
                <a:rPr lang="en-US" sz="1200" dirty="0">
                  <a:solidFill>
                    <a:srgbClr val="4C4C4E"/>
                  </a:solidFill>
                </a:rPr>
                <a:t>mwhitlock@schneiderdowns.com</a:t>
              </a:r>
            </a:p>
          </p:txBody>
        </p:sp>
        <p:cxnSp>
          <p:nvCxnSpPr>
            <p:cNvPr id="8" name="Straight Connector 7">
              <a:extLst>
                <a:ext uri="{FF2B5EF4-FFF2-40B4-BE49-F238E27FC236}">
                  <a16:creationId xmlns:a16="http://schemas.microsoft.com/office/drawing/2014/main" id="{D5658B02-586F-C4B1-3041-FF717287CACA}"/>
                </a:ext>
              </a:extLst>
            </p:cNvPr>
            <p:cNvCxnSpPr/>
            <p:nvPr/>
          </p:nvCxnSpPr>
          <p:spPr>
            <a:xfrm>
              <a:off x="8319710" y="5037697"/>
              <a:ext cx="0" cy="1492725"/>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0" name="Picture 9">
            <a:extLst>
              <a:ext uri="{FF2B5EF4-FFF2-40B4-BE49-F238E27FC236}">
                <a16:creationId xmlns:a16="http://schemas.microsoft.com/office/drawing/2014/main" id="{1F114440-8473-0D1E-9F21-D79DFA7AD570}"/>
              </a:ext>
            </a:extLst>
          </p:cNvPr>
          <p:cNvPicPr>
            <a:picLocks noChangeAspect="1"/>
          </p:cNvPicPr>
          <p:nvPr/>
        </p:nvPicPr>
        <p:blipFill>
          <a:blip r:embed="rId8">
            <a:extLst>
              <a:ext uri="{28A0092B-C50C-407E-A947-70E740481C1C}">
                <a14:useLocalDpi xmlns:a14="http://schemas.microsoft.com/office/drawing/2010/main" val="0"/>
              </a:ext>
            </a:extLst>
          </a:blip>
          <a:srcRect t="7556" b="7556"/>
          <a:stretch/>
        </p:blipFill>
        <p:spPr>
          <a:xfrm>
            <a:off x="1146706" y="2765126"/>
            <a:ext cx="1097280" cy="1097280"/>
          </a:xfrm>
          <a:prstGeom prst="ellipse">
            <a:avLst/>
          </a:prstGeom>
        </p:spPr>
      </p:pic>
    </p:spTree>
    <p:extLst>
      <p:ext uri="{BB962C8B-B14F-4D97-AF65-F5344CB8AC3E}">
        <p14:creationId xmlns:p14="http://schemas.microsoft.com/office/powerpoint/2010/main" val="17758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6E53D-20FE-FB8E-2B65-C8006E7EF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5DEC9-CF85-5021-F83F-89D28F6DF16B}"/>
              </a:ext>
            </a:extLst>
          </p:cNvPr>
          <p:cNvSpPr>
            <a:spLocks noGrp="1"/>
          </p:cNvSpPr>
          <p:nvPr>
            <p:ph type="title"/>
          </p:nvPr>
        </p:nvSpPr>
        <p:spPr/>
        <p:txBody>
          <a:bodyPr>
            <a:noAutofit/>
          </a:bodyPr>
          <a:lstStyle/>
          <a:p>
            <a:pPr>
              <a:defRPr/>
            </a:pPr>
            <a:r>
              <a:rPr lang="en-US">
                <a:latin typeface="Candara" panose="020E0502030303020204" pitchFamily="34" charset="0"/>
              </a:rPr>
              <a:t>"No Tax" on Tips and Overtime Compensation</a:t>
            </a:r>
          </a:p>
        </p:txBody>
      </p:sp>
      <p:sp>
        <p:nvSpPr>
          <p:cNvPr id="4" name="Rectangle: Rounded Corners 3">
            <a:extLst>
              <a:ext uri="{FF2B5EF4-FFF2-40B4-BE49-F238E27FC236}">
                <a16:creationId xmlns:a16="http://schemas.microsoft.com/office/drawing/2014/main" id="{529206F0-ABC1-3E25-77FC-CFF7C6CDCE0D}"/>
              </a:ext>
            </a:extLst>
          </p:cNvPr>
          <p:cNvSpPr/>
          <p:nvPr/>
        </p:nvSpPr>
        <p:spPr>
          <a:xfrm>
            <a:off x="250257" y="1321822"/>
            <a:ext cx="5845743" cy="3844983"/>
          </a:xfrm>
          <a:prstGeom prst="round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91440" tIns="45720" rIns="91440" bIns="45720" rtlCol="0" anchor="b"/>
          <a:lstStyle/>
          <a:p>
            <a:pPr algn="ctr"/>
            <a:endParaRPr lang="en-US" b="1">
              <a:latin typeface="Candara"/>
            </a:endParaRPr>
          </a:p>
          <a:p>
            <a:pPr algn="ctr"/>
            <a:r>
              <a:rPr lang="en-US" b="1" u="sng">
                <a:latin typeface="Candara"/>
              </a:rPr>
              <a:t>Tips Deduction</a:t>
            </a:r>
            <a:endParaRPr lang="en-US" u="sng">
              <a:latin typeface="Corbel"/>
            </a:endParaRPr>
          </a:p>
          <a:p>
            <a:pPr marL="285750" indent="-285750">
              <a:buFont typeface="Arial" panose="020B0604020202020204" pitchFamily="34" charset="0"/>
              <a:buChar char="•"/>
            </a:pPr>
            <a:r>
              <a:rPr lang="en-US">
                <a:latin typeface="Candara"/>
              </a:rPr>
              <a:t>Amount: Max </a:t>
            </a:r>
            <a:r>
              <a:rPr lang="en-US" b="1">
                <a:latin typeface="Candara"/>
              </a:rPr>
              <a:t>$25k individual tax deduction (MFJ or Single)</a:t>
            </a:r>
            <a:r>
              <a:rPr lang="en-US">
                <a:latin typeface="Candara"/>
              </a:rPr>
              <a:t> on qualified tips</a:t>
            </a:r>
            <a:endParaRPr lang="en-US">
              <a:solidFill>
                <a:srgbClr val="000000"/>
              </a:solidFill>
              <a:latin typeface="Candara"/>
            </a:endParaRPr>
          </a:p>
          <a:p>
            <a:pPr marL="742950" lvl="1" indent="-285750">
              <a:buFont typeface="Courier New,monospace"/>
              <a:buChar char="o"/>
            </a:pPr>
            <a:r>
              <a:rPr lang="en-US" sz="1600">
                <a:latin typeface="Candara"/>
              </a:rPr>
              <a:t>Income phase-out: $150k single/MFS ; $300k MFJ</a:t>
            </a:r>
            <a:endParaRPr lang="en-US">
              <a:solidFill>
                <a:srgbClr val="000000"/>
              </a:solidFill>
              <a:latin typeface="Candara"/>
            </a:endParaRPr>
          </a:p>
          <a:p>
            <a:pPr marL="266065" indent="-266065">
              <a:buFont typeface="Arial,Sans-Serif" panose="020B0604020202020204" pitchFamily="34" charset="0"/>
            </a:pPr>
            <a:endParaRPr lang="en-US" sz="700">
              <a:latin typeface="Candara" panose="020E0502030303020204" pitchFamily="34" charset="0"/>
            </a:endParaRPr>
          </a:p>
          <a:p>
            <a:pPr marL="285750" indent="-285750">
              <a:buFont typeface="Arial" panose="020B0604020202020204" pitchFamily="34" charset="0"/>
              <a:buChar char="•"/>
            </a:pPr>
            <a:r>
              <a:rPr lang="en-US">
                <a:latin typeface="Candara"/>
              </a:rPr>
              <a:t>Allowed only on tips received in an </a:t>
            </a:r>
            <a:r>
              <a:rPr lang="en-US" b="1">
                <a:latin typeface="Candara"/>
              </a:rPr>
              <a:t>occupation that customarily receives tips</a:t>
            </a:r>
            <a:endParaRPr lang="en-US" sz="1600">
              <a:solidFill>
                <a:srgbClr val="000000"/>
              </a:solidFill>
              <a:latin typeface="Candara"/>
            </a:endParaRPr>
          </a:p>
          <a:p>
            <a:pPr marL="742950" lvl="1" indent="-285750">
              <a:buFont typeface="Courier New,monospace" panose="020B0604020202020204" pitchFamily="34" charset="0"/>
              <a:buChar char="o"/>
            </a:pPr>
            <a:r>
              <a:rPr lang="en-US" sz="1600">
                <a:latin typeface="Candara"/>
              </a:rPr>
              <a:t>Secretary of the Treasury to identify those occupations by early October (90 days from OBBB enactment) </a:t>
            </a:r>
            <a:endParaRPr lang="en-US" sz="1600">
              <a:solidFill>
                <a:srgbClr val="000000"/>
              </a:solidFill>
              <a:latin typeface="Candara"/>
            </a:endParaRPr>
          </a:p>
          <a:p>
            <a:pPr marL="742950" lvl="1" indent="-285750">
              <a:buFont typeface="Courier New,monospace" panose="020B0604020202020204" pitchFamily="34" charset="0"/>
              <a:buChar char="o"/>
            </a:pPr>
            <a:r>
              <a:rPr lang="en-US" sz="1600">
                <a:latin typeface="Candara"/>
              </a:rPr>
              <a:t>Employees in a specified service trade or business (accountants, attorneys, consultants, medical professionals, etc.) are NOT eligible</a:t>
            </a:r>
            <a:endParaRPr lang="en-US" sz="1600">
              <a:solidFill>
                <a:srgbClr val="000000"/>
              </a:solidFill>
              <a:latin typeface="Candara"/>
            </a:endParaRPr>
          </a:p>
          <a:p>
            <a:pPr marL="542290" lvl="1" indent="-266065">
              <a:buFont typeface="Courier New,monospace" panose="020B0604020202020204" pitchFamily="34" charset="0"/>
              <a:buChar char="o"/>
            </a:pPr>
            <a:endParaRPr lang="en-US" sz="800">
              <a:latin typeface="Candara"/>
            </a:endParaRPr>
          </a:p>
          <a:p>
            <a:pPr marL="285750" indent="-285750">
              <a:buFont typeface="Arial" panose="020B0604020202020204" pitchFamily="34" charset="0"/>
              <a:buChar char="•"/>
            </a:pPr>
            <a:r>
              <a:rPr lang="en-US" sz="1700">
                <a:latin typeface="Candara"/>
              </a:rPr>
              <a:t>Tips must be voluntarily paid</a:t>
            </a:r>
            <a:r>
              <a:rPr lang="en-US" sz="1700" b="1">
                <a:latin typeface="Candara"/>
              </a:rPr>
              <a:t> </a:t>
            </a:r>
            <a:r>
              <a:rPr lang="en-US" sz="1700">
                <a:latin typeface="Candara"/>
              </a:rPr>
              <a:t>by the customer </a:t>
            </a:r>
            <a:endParaRPr lang="en-US" sz="1700"/>
          </a:p>
        </p:txBody>
      </p:sp>
      <p:sp>
        <p:nvSpPr>
          <p:cNvPr id="5" name="Rectangle: Rounded Corners 4">
            <a:extLst>
              <a:ext uri="{FF2B5EF4-FFF2-40B4-BE49-F238E27FC236}">
                <a16:creationId xmlns:a16="http://schemas.microsoft.com/office/drawing/2014/main" id="{3D979D59-3629-F974-4D2B-0E2B785B71F7}"/>
              </a:ext>
            </a:extLst>
          </p:cNvPr>
          <p:cNvSpPr/>
          <p:nvPr/>
        </p:nvSpPr>
        <p:spPr>
          <a:xfrm>
            <a:off x="6272029" y="1321822"/>
            <a:ext cx="5499885" cy="3844983"/>
          </a:xfrm>
          <a:prstGeom prst="round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91440" tIns="0" rIns="91440" bIns="45720" rtlCol="0" anchor="t"/>
          <a:lstStyle/>
          <a:p>
            <a:pPr algn="ctr"/>
            <a:r>
              <a:rPr lang="en-US" b="1" u="sng">
                <a:latin typeface="Candara" panose="020E0502030303020204" pitchFamily="34" charset="0"/>
              </a:rPr>
              <a:t>Overtime Deduction</a:t>
            </a:r>
          </a:p>
          <a:p>
            <a:pPr algn="ctr"/>
            <a:endParaRPr lang="en-US" sz="1000" b="1" u="sng">
              <a:latin typeface="Candara" panose="020E0502030303020204" pitchFamily="34" charset="0"/>
            </a:endParaRPr>
          </a:p>
          <a:p>
            <a:pPr marL="285750" indent="-285750">
              <a:buFont typeface="Arial"/>
              <a:buChar char="•"/>
            </a:pPr>
            <a:r>
              <a:rPr lang="en-US">
                <a:latin typeface="Candara" panose="020E0502030303020204" pitchFamily="34" charset="0"/>
              </a:rPr>
              <a:t>Amount: Max </a:t>
            </a:r>
            <a:r>
              <a:rPr lang="en-US" b="1">
                <a:solidFill>
                  <a:schemeClr val="tx1"/>
                </a:solidFill>
                <a:latin typeface="Candara" panose="020E0502030303020204" pitchFamily="34" charset="0"/>
              </a:rPr>
              <a:t>$12,500 (single) or $25,000 (MFJ) individual tax deduction</a:t>
            </a:r>
            <a:r>
              <a:rPr lang="en-US">
                <a:latin typeface="Candara" panose="020E0502030303020204" pitchFamily="34" charset="0"/>
              </a:rPr>
              <a:t> against qualified overtime compensation</a:t>
            </a:r>
            <a:endParaRPr lang="en-US" sz="1700">
              <a:latin typeface="Candara" panose="020E0502030303020204" pitchFamily="34" charset="0"/>
            </a:endParaRPr>
          </a:p>
          <a:p>
            <a:pPr marL="742950" lvl="1" indent="-285750">
              <a:buFont typeface="Courier New,monospace"/>
              <a:buChar char="o"/>
            </a:pPr>
            <a:r>
              <a:rPr lang="en-US" sz="1600">
                <a:latin typeface="Candara" panose="020E0502030303020204" pitchFamily="34" charset="0"/>
              </a:rPr>
              <a:t>Income phase-out: $150k single/MFS ; $300k MFJ</a:t>
            </a:r>
          </a:p>
          <a:p>
            <a:pPr marL="542290" lvl="1" indent="-266065">
              <a:buFont typeface="Courier New,monospace"/>
              <a:buChar char="o"/>
            </a:pPr>
            <a:endParaRPr lang="en-US" sz="800">
              <a:latin typeface="Candara" panose="020E0502030303020204" pitchFamily="34" charset="0"/>
            </a:endParaRPr>
          </a:p>
          <a:p>
            <a:pPr marL="285750" indent="-285750">
              <a:buFont typeface="Arial"/>
              <a:buChar char="•"/>
            </a:pPr>
            <a:r>
              <a:rPr lang="en-US">
                <a:latin typeface="Candara" panose="020E0502030303020204" pitchFamily="34" charset="0"/>
              </a:rPr>
              <a:t>Qualified overtime compensation includes pay that exceeds an employee's regular rate of pay</a:t>
            </a:r>
            <a:endParaRPr lang="en-US">
              <a:solidFill>
                <a:srgbClr val="000000"/>
              </a:solidFill>
              <a:latin typeface="Candara" panose="020E0502030303020204" pitchFamily="34" charset="0"/>
            </a:endParaRPr>
          </a:p>
          <a:p>
            <a:pPr marL="742950" lvl="1" indent="-285750">
              <a:buFont typeface="Courier New,monospace"/>
              <a:buChar char="o"/>
            </a:pPr>
            <a:r>
              <a:rPr lang="en-US">
                <a:latin typeface="Candara" panose="020E0502030303020204" pitchFamily="34" charset="0"/>
              </a:rPr>
              <a:t>"Half" portion of "time-and-a-half"</a:t>
            </a:r>
            <a:endParaRPr lang="en-US">
              <a:solidFill>
                <a:srgbClr val="000000"/>
              </a:solidFill>
              <a:latin typeface="Candara" panose="020E0502030303020204" pitchFamily="34" charset="0"/>
            </a:endParaRPr>
          </a:p>
          <a:p>
            <a:pPr marL="742950" lvl="1" indent="-285750">
              <a:buFont typeface="Courier New,monospace"/>
              <a:buChar char="o"/>
            </a:pPr>
            <a:r>
              <a:rPr lang="en-US">
                <a:latin typeface="Candara" panose="020E0502030303020204" pitchFamily="34" charset="0"/>
              </a:rPr>
              <a:t>Overtime pay must be required by Section 7 of the Fair Labor Standards Act (FLSA)</a:t>
            </a:r>
            <a:endParaRPr lang="en-US">
              <a:solidFill>
                <a:srgbClr val="000000"/>
              </a:solidFill>
              <a:latin typeface="Candara" panose="020E0502030303020204" pitchFamily="34" charset="0"/>
            </a:endParaRPr>
          </a:p>
        </p:txBody>
      </p:sp>
      <p:sp>
        <p:nvSpPr>
          <p:cNvPr id="6" name="Rectangle: Rounded Corners 5">
            <a:extLst>
              <a:ext uri="{FF2B5EF4-FFF2-40B4-BE49-F238E27FC236}">
                <a16:creationId xmlns:a16="http://schemas.microsoft.com/office/drawing/2014/main" id="{EE50C187-3B63-E79C-AA90-97FEC4AF48F6}"/>
              </a:ext>
            </a:extLst>
          </p:cNvPr>
          <p:cNvSpPr/>
          <p:nvPr/>
        </p:nvSpPr>
        <p:spPr>
          <a:xfrm>
            <a:off x="250257" y="5248529"/>
            <a:ext cx="11521657" cy="1144958"/>
          </a:xfrm>
          <a:prstGeom prst="round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b="1">
                <a:solidFill>
                  <a:schemeClr val="tx1"/>
                </a:solidFill>
                <a:latin typeface="Candara"/>
                <a:cs typeface="Segoe UI"/>
              </a:rPr>
              <a:t>Tip &amp; Overtime Employer Payroll Reporting Obligation​s</a:t>
            </a:r>
          </a:p>
          <a:p>
            <a:pPr marL="266065" indent="-266065">
              <a:buFont typeface="Arial,Sans-Serif"/>
              <a:buChar char="•"/>
            </a:pPr>
            <a:r>
              <a:rPr lang="en-US" sz="1600">
                <a:solidFill>
                  <a:schemeClr val="tx1"/>
                </a:solidFill>
                <a:latin typeface="Candara"/>
                <a:cs typeface="Arial"/>
              </a:rPr>
              <a:t>2025 Form W-2 will not change; further guidance needed how to provide employees with needed information</a:t>
            </a:r>
            <a:endParaRPr lang="en-US" sz="1600">
              <a:solidFill>
                <a:schemeClr val="tx1"/>
              </a:solidFill>
              <a:latin typeface="Candara" panose="020E0502030303020204" pitchFamily="34" charset="0"/>
              <a:cs typeface="Arial"/>
            </a:endParaRPr>
          </a:p>
          <a:p>
            <a:pPr marL="266065" indent="-266065">
              <a:buFont typeface="Arial,Sans-Serif"/>
              <a:buChar char="•"/>
            </a:pPr>
            <a:r>
              <a:rPr lang="en-US" sz="1600">
                <a:solidFill>
                  <a:schemeClr val="tx1"/>
                </a:solidFill>
                <a:latin typeface="Candara"/>
                <a:cs typeface="Arial"/>
              </a:rPr>
              <a:t>Both tips and OT still fully subject to Social Security and Medicare taxes; no change to withholding/ current take-home pay</a:t>
            </a:r>
          </a:p>
          <a:p>
            <a:pPr marL="266065" indent="-266065">
              <a:buFont typeface="Arial,Sans-Serif"/>
              <a:buChar char="•"/>
            </a:pPr>
            <a:r>
              <a:rPr lang="en-US" sz="1600" b="1">
                <a:solidFill>
                  <a:schemeClr val="tx1"/>
                </a:solidFill>
                <a:latin typeface="Candara"/>
                <a:cs typeface="Arial"/>
              </a:rPr>
              <a:t>Temporary Deductions: Both effective 2025 - 2028</a:t>
            </a:r>
          </a:p>
        </p:txBody>
      </p:sp>
    </p:spTree>
    <p:extLst>
      <p:ext uri="{BB962C8B-B14F-4D97-AF65-F5344CB8AC3E}">
        <p14:creationId xmlns:p14="http://schemas.microsoft.com/office/powerpoint/2010/main" val="318370718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BB7A-E4E2-4FC5-E054-BBA797800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4EA95-ECE4-7CC1-9702-82208733C047}"/>
              </a:ext>
            </a:extLst>
          </p:cNvPr>
          <p:cNvSpPr>
            <a:spLocks noGrp="1"/>
          </p:cNvSpPr>
          <p:nvPr>
            <p:ph type="title"/>
          </p:nvPr>
        </p:nvSpPr>
        <p:spPr>
          <a:xfrm>
            <a:off x="432000" y="365125"/>
            <a:ext cx="10921800" cy="642875"/>
          </a:xfrm>
        </p:spPr>
        <p:txBody>
          <a:bodyPr anchor="ctr">
            <a:normAutofit/>
          </a:bodyPr>
          <a:lstStyle/>
          <a:p>
            <a:pPr>
              <a:defRPr/>
            </a:pPr>
            <a:r>
              <a:rPr lang="en-US">
                <a:latin typeface="Candara" panose="020E0502030303020204" pitchFamily="34" charset="0"/>
              </a:rPr>
              <a:t>1099 Reporting</a:t>
            </a:r>
          </a:p>
        </p:txBody>
      </p:sp>
      <p:graphicFrame>
        <p:nvGraphicFramePr>
          <p:cNvPr id="5" name="Content Placeholder 2">
            <a:extLst>
              <a:ext uri="{FF2B5EF4-FFF2-40B4-BE49-F238E27FC236}">
                <a16:creationId xmlns:a16="http://schemas.microsoft.com/office/drawing/2014/main" id="{0EF7065E-B479-2E70-1374-827479AAF3FE}"/>
              </a:ext>
            </a:extLst>
          </p:cNvPr>
          <p:cNvGraphicFramePr>
            <a:graphicFrameLocks noGrp="1"/>
          </p:cNvGraphicFramePr>
          <p:nvPr>
            <p:ph idx="1"/>
            <p:extLst>
              <p:ext uri="{D42A27DB-BD31-4B8C-83A1-F6EECF244321}">
                <p14:modId xmlns:p14="http://schemas.microsoft.com/office/powerpoint/2010/main" val="2534977791"/>
              </p:ext>
            </p:extLst>
          </p:nvPr>
        </p:nvGraphicFramePr>
        <p:xfrm>
          <a:off x="432000" y="1362974"/>
          <a:ext cx="11328000" cy="4828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417029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0DBE-D5A0-DC57-22F5-3E26FE8FA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C4C7A-5F33-5507-C1A8-901341251C23}"/>
              </a:ext>
            </a:extLst>
          </p:cNvPr>
          <p:cNvSpPr>
            <a:spLocks noGrp="1"/>
          </p:cNvSpPr>
          <p:nvPr>
            <p:ph type="title"/>
          </p:nvPr>
        </p:nvSpPr>
        <p:spPr/>
        <p:txBody>
          <a:bodyPr>
            <a:noAutofit/>
          </a:bodyPr>
          <a:lstStyle/>
          <a:p>
            <a:pPr>
              <a:defRPr/>
            </a:pPr>
            <a:r>
              <a:rPr lang="en-US">
                <a:latin typeface="Candara" panose="020E0502030303020204" pitchFamily="34" charset="0"/>
              </a:rPr>
              <a:t>C-Corporation Charitable Contribution Deduction Limitation</a:t>
            </a:r>
          </a:p>
        </p:txBody>
      </p:sp>
      <p:sp>
        <p:nvSpPr>
          <p:cNvPr id="3" name="Content Placeholder 2">
            <a:extLst>
              <a:ext uri="{FF2B5EF4-FFF2-40B4-BE49-F238E27FC236}">
                <a16:creationId xmlns:a16="http://schemas.microsoft.com/office/drawing/2014/main" id="{39D1118C-D02A-147D-71D5-0D3A9E628329}"/>
              </a:ext>
            </a:extLst>
          </p:cNvPr>
          <p:cNvSpPr>
            <a:spLocks noGrp="1"/>
          </p:cNvSpPr>
          <p:nvPr>
            <p:ph idx="1"/>
          </p:nvPr>
        </p:nvSpPr>
        <p:spPr/>
        <p:txBody>
          <a:bodyPr vert="horz" lIns="0" tIns="0" rIns="0" bIns="0" rtlCol="0" anchor="t">
            <a:noAutofit/>
          </a:bodyPr>
          <a:lstStyle/>
          <a:p>
            <a:pPr marL="0" indent="0">
              <a:buNone/>
              <a:defRPr/>
            </a:pPr>
            <a:r>
              <a:rPr lang="en-US" b="1">
                <a:latin typeface="Candara"/>
              </a:rPr>
              <a:t>OLD:</a:t>
            </a:r>
            <a:endParaRPr lang="en-US">
              <a:latin typeface="Candara"/>
            </a:endParaRPr>
          </a:p>
          <a:p>
            <a:pPr marL="266065" indent="-266065">
              <a:buFont typeface="Candara,Sans-Serif"/>
              <a:buChar char="»"/>
              <a:defRPr/>
            </a:pPr>
            <a:r>
              <a:rPr lang="en-US">
                <a:latin typeface="Candara"/>
              </a:rPr>
              <a:t>10% of taxable income ceiling limit (max) on deductible charitable contributions</a:t>
            </a:r>
          </a:p>
          <a:p>
            <a:pPr marL="542290" lvl="1" indent="-266065">
              <a:buFont typeface="Courier New,monospace"/>
              <a:buChar char="o"/>
              <a:defRPr/>
            </a:pPr>
            <a:r>
              <a:rPr lang="en-US">
                <a:latin typeface="Candara"/>
              </a:rPr>
              <a:t>Any excess carried forward 5 yrs. </a:t>
            </a:r>
            <a:endParaRPr lang="en-US">
              <a:solidFill>
                <a:srgbClr val="000000"/>
              </a:solidFill>
              <a:latin typeface="Candara"/>
            </a:endParaRPr>
          </a:p>
          <a:p>
            <a:pPr marL="266065" indent="-266065">
              <a:buFont typeface="Arial"/>
              <a:buChar char="•"/>
              <a:defRPr/>
            </a:pPr>
            <a:endParaRPr lang="en-US" sz="2000">
              <a:solidFill>
                <a:srgbClr val="404040"/>
              </a:solidFill>
            </a:endParaRPr>
          </a:p>
          <a:p>
            <a:pPr marL="0" indent="0">
              <a:buNone/>
              <a:defRPr/>
            </a:pPr>
            <a:r>
              <a:rPr lang="en-US" b="1">
                <a:solidFill>
                  <a:srgbClr val="404040"/>
                </a:solidFill>
                <a:latin typeface="Candara"/>
              </a:rPr>
              <a:t>NEW:</a:t>
            </a:r>
          </a:p>
          <a:p>
            <a:pPr marL="266065" indent="-266065">
              <a:buFont typeface="Candara,Sans-Serif"/>
              <a:buChar char="»"/>
              <a:defRPr/>
            </a:pPr>
            <a:r>
              <a:rPr lang="en-US">
                <a:latin typeface="Candara"/>
              </a:rPr>
              <a:t>1% of taxable income floor added by OBBB</a:t>
            </a:r>
          </a:p>
          <a:p>
            <a:pPr marL="542290" lvl="1" indent="-285750">
              <a:buFont typeface="Courier New,monospace"/>
              <a:buChar char="o"/>
              <a:defRPr/>
            </a:pPr>
            <a:r>
              <a:rPr lang="en-US">
                <a:solidFill>
                  <a:srgbClr val="404040"/>
                </a:solidFill>
                <a:latin typeface="Candara"/>
              </a:rPr>
              <a:t>Only charitable contributions  that exceed 1% of taxable income are deductible</a:t>
            </a:r>
            <a:endParaRPr lang="en-US">
              <a:latin typeface="Candara"/>
            </a:endParaRPr>
          </a:p>
          <a:p>
            <a:pPr marL="266065" indent="-266065">
              <a:buFont typeface="Candara,Sans-Serif"/>
              <a:buChar char="»"/>
              <a:defRPr/>
            </a:pPr>
            <a:r>
              <a:rPr lang="en-US">
                <a:latin typeface="Candara"/>
              </a:rPr>
              <a:t>10% of taxable income ceiling (max) limit still applies</a:t>
            </a:r>
          </a:p>
          <a:p>
            <a:pPr marL="542290" lvl="1" indent="-266065">
              <a:buFont typeface="Courier New,monospace"/>
              <a:buChar char="o"/>
              <a:defRPr/>
            </a:pPr>
            <a:r>
              <a:rPr lang="en-US">
                <a:solidFill>
                  <a:srgbClr val="404040"/>
                </a:solidFill>
                <a:latin typeface="Candara"/>
              </a:rPr>
              <a:t>Any excess carried forward 5 yrs. </a:t>
            </a:r>
            <a:endParaRPr lang="en-US">
              <a:latin typeface="Candara"/>
            </a:endParaRPr>
          </a:p>
          <a:p>
            <a:pPr marL="266065" indent="-266065">
              <a:buFont typeface="Candara,Sans-Serif"/>
              <a:buChar char="»"/>
              <a:defRPr/>
            </a:pPr>
            <a:r>
              <a:rPr lang="en-US">
                <a:latin typeface="Candara"/>
              </a:rPr>
              <a:t>Effective for tax years beginning </a:t>
            </a:r>
            <a:r>
              <a:rPr lang="en-US" b="1">
                <a:latin typeface="Candara"/>
              </a:rPr>
              <a:t>after 12/31/2025</a:t>
            </a:r>
          </a:p>
          <a:p>
            <a:pPr marL="266065" indent="-266065">
              <a:buFont typeface="Arial"/>
              <a:buChar char="•"/>
              <a:defRPr/>
            </a:pPr>
            <a:endParaRPr lang="en-US" sz="2000"/>
          </a:p>
          <a:p>
            <a:pPr marL="266065" indent="-266065">
              <a:buFont typeface="Candara,Sans-Serif"/>
              <a:buChar char="»"/>
              <a:defRPr/>
            </a:pPr>
            <a:r>
              <a:rPr lang="en-US">
                <a:latin typeface="Candara"/>
              </a:rPr>
              <a:t>All else equal: charitable contributions in 2025 will be worth more of a tax benefit than in 2026</a:t>
            </a:r>
          </a:p>
        </p:txBody>
      </p:sp>
    </p:spTree>
    <p:extLst>
      <p:ext uri="{BB962C8B-B14F-4D97-AF65-F5344CB8AC3E}">
        <p14:creationId xmlns:p14="http://schemas.microsoft.com/office/powerpoint/2010/main" val="282393659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2198F-494B-05B7-97C1-758D59D2E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1D75D7-A3D2-4A1B-6E14-E8B313825A21}"/>
              </a:ext>
            </a:extLst>
          </p:cNvPr>
          <p:cNvSpPr>
            <a:spLocks noGrp="1"/>
          </p:cNvSpPr>
          <p:nvPr>
            <p:ph type="title"/>
          </p:nvPr>
        </p:nvSpPr>
        <p:spPr/>
        <p:txBody>
          <a:bodyPr>
            <a:normAutofit/>
          </a:bodyPr>
          <a:lstStyle/>
          <a:p>
            <a:r>
              <a:rPr lang="en-US">
                <a:latin typeface="Candara" panose="020E0502030303020204" pitchFamily="34" charset="0"/>
              </a:rPr>
              <a:t>§ 1202 Qualified Small Business Stock Gain Exclusion </a:t>
            </a:r>
          </a:p>
        </p:txBody>
      </p:sp>
      <p:sp>
        <p:nvSpPr>
          <p:cNvPr id="3" name="Content Placeholder 2">
            <a:extLst>
              <a:ext uri="{FF2B5EF4-FFF2-40B4-BE49-F238E27FC236}">
                <a16:creationId xmlns:a16="http://schemas.microsoft.com/office/drawing/2014/main" id="{751CAC01-2A6A-B57A-BB78-BDA14B7B6821}"/>
              </a:ext>
            </a:extLst>
          </p:cNvPr>
          <p:cNvSpPr>
            <a:spLocks noGrp="1"/>
          </p:cNvSpPr>
          <p:nvPr>
            <p:ph idx="1"/>
          </p:nvPr>
        </p:nvSpPr>
        <p:spPr/>
        <p:txBody>
          <a:bodyPr vert="horz" lIns="0" tIns="0" rIns="0" bIns="0" rtlCol="0" anchor="t">
            <a:noAutofit/>
          </a:bodyPr>
          <a:lstStyle/>
          <a:p>
            <a:pPr marL="266065" lvl="3" indent="-266065">
              <a:buFont typeface="Candara,Sans-Serif"/>
              <a:buChar char="»"/>
              <a:defRPr/>
            </a:pPr>
            <a:r>
              <a:rPr lang="en-US" sz="2200">
                <a:latin typeface="Candara"/>
              </a:rPr>
              <a:t>Non-corporate taxpayers can potentially exclude 100% of the gain recognized from the sale Qualified Small Business Stock ("QSBS") </a:t>
            </a:r>
          </a:p>
          <a:p>
            <a:pPr marL="532765" lvl="4" indent="-266065">
              <a:spcAft>
                <a:spcPts val="600"/>
              </a:spcAft>
              <a:buFont typeface="Courier New"/>
              <a:buChar char="o"/>
            </a:pPr>
            <a:r>
              <a:rPr lang="en-US" sz="1800">
                <a:solidFill>
                  <a:srgbClr val="404040"/>
                </a:solidFill>
                <a:latin typeface="Candara"/>
              </a:rPr>
              <a:t>Encourages investment in early-stage domestic C-Corporations</a:t>
            </a:r>
          </a:p>
          <a:p>
            <a:pPr marL="532765" lvl="4" indent="-266065">
              <a:spcAft>
                <a:spcPts val="600"/>
              </a:spcAft>
              <a:buFont typeface="Courier New"/>
              <a:buChar char="o"/>
            </a:pPr>
            <a:r>
              <a:rPr lang="en-US" sz="1800">
                <a:solidFill>
                  <a:srgbClr val="404040"/>
                </a:solidFill>
                <a:latin typeface="Candara"/>
              </a:rPr>
              <a:t>Must meet holding period &amp; corporation size requirements </a:t>
            </a:r>
          </a:p>
          <a:p>
            <a:pPr marL="0" lvl="3" indent="0">
              <a:spcAft>
                <a:spcPts val="600"/>
              </a:spcAft>
              <a:buNone/>
            </a:pPr>
            <a:endParaRPr lang="en-US" sz="2000">
              <a:solidFill>
                <a:srgbClr val="404040"/>
              </a:solidFill>
            </a:endParaRPr>
          </a:p>
          <a:p>
            <a:pPr marL="266065" lvl="3" indent="-266065">
              <a:buFont typeface="Candara,Sans-Serif"/>
              <a:buChar char="»"/>
              <a:defRPr/>
            </a:pPr>
            <a:r>
              <a:rPr lang="en-US" sz="2200">
                <a:latin typeface="Candara"/>
              </a:rPr>
              <a:t>Qualified Small Business Stock</a:t>
            </a:r>
          </a:p>
          <a:p>
            <a:pPr marL="532765" lvl="4" indent="-266065">
              <a:spcAft>
                <a:spcPts val="600"/>
              </a:spcAft>
              <a:buFont typeface="Courier New"/>
              <a:buChar char="o"/>
            </a:pPr>
            <a:r>
              <a:rPr lang="en-US" sz="1800">
                <a:solidFill>
                  <a:srgbClr val="404040"/>
                </a:solidFill>
                <a:latin typeface="Candara"/>
              </a:rPr>
              <a:t>Stock issued by a domestic C Corporation through Original Issuance</a:t>
            </a:r>
          </a:p>
          <a:p>
            <a:pPr marL="532765" lvl="4" indent="-266065">
              <a:spcAft>
                <a:spcPts val="600"/>
              </a:spcAft>
              <a:buFont typeface="Courier New"/>
              <a:buChar char="o"/>
            </a:pPr>
            <a:r>
              <a:rPr lang="en-US" sz="1800">
                <a:solidFill>
                  <a:srgbClr val="404040"/>
                </a:solidFill>
                <a:latin typeface="Candara"/>
                <a:cs typeface="Arial"/>
              </a:rPr>
              <a:t>Corp. must have gross assets equal to or less than $50M (pre-OBBB), </a:t>
            </a:r>
            <a:r>
              <a:rPr lang="en-US" sz="1800" b="1">
                <a:solidFill>
                  <a:srgbClr val="FF0000"/>
                </a:solidFill>
                <a:latin typeface="Candara"/>
                <a:cs typeface="Arial"/>
              </a:rPr>
              <a:t>$75M (July 5, 2025 on)</a:t>
            </a:r>
            <a:r>
              <a:rPr lang="en-US" sz="1800">
                <a:solidFill>
                  <a:srgbClr val="404040"/>
                </a:solidFill>
                <a:latin typeface="Candara"/>
                <a:cs typeface="Arial"/>
              </a:rPr>
              <a:t> at issuance</a:t>
            </a:r>
            <a:endParaRPr lang="en-US">
              <a:solidFill>
                <a:srgbClr val="404040"/>
              </a:solidFill>
              <a:cs typeface="Arial"/>
            </a:endParaRPr>
          </a:p>
          <a:p>
            <a:pPr marL="532765" lvl="4" indent="-266065">
              <a:spcAft>
                <a:spcPts val="600"/>
              </a:spcAft>
              <a:buFont typeface="Courier New"/>
              <a:buChar char="o"/>
            </a:pPr>
            <a:r>
              <a:rPr lang="en-US" sz="1800">
                <a:solidFill>
                  <a:srgbClr val="404040"/>
                </a:solidFill>
                <a:latin typeface="Candara"/>
                <a:cs typeface="Arial"/>
              </a:rPr>
              <a:t>Stock must be issued by a "qualified trade or business" which exclude: </a:t>
            </a:r>
            <a:endParaRPr lang="en-US">
              <a:latin typeface="Candara"/>
              <a:cs typeface="Arial"/>
            </a:endParaRPr>
          </a:p>
          <a:p>
            <a:pPr marL="989965" lvl="5" eaLnBrk="0" fontAlgn="base" hangingPunct="0">
              <a:lnSpc>
                <a:spcPct val="100000"/>
              </a:lnSpc>
              <a:spcAft>
                <a:spcPts val="600"/>
              </a:spcAft>
              <a:buClr>
                <a:schemeClr val="accent2"/>
              </a:buClr>
              <a:buFont typeface="Wingdings"/>
              <a:buChar char="§"/>
            </a:pPr>
            <a:r>
              <a:rPr lang="en-US">
                <a:solidFill>
                  <a:schemeClr val="tx1">
                    <a:lumMod val="75000"/>
                    <a:lumOff val="25000"/>
                  </a:schemeClr>
                </a:solidFill>
                <a:latin typeface="Candara"/>
              </a:rPr>
              <a:t>Service based businesses where principal asset is reputation or skill of 1 or more employees (health, law, engineering, accounting, consulting, athletics, banking</a:t>
            </a:r>
            <a:endParaRPr lang="en-US">
              <a:solidFill>
                <a:schemeClr val="tx1">
                  <a:lumMod val="75000"/>
                  <a:lumOff val="25000"/>
                </a:schemeClr>
              </a:solidFill>
              <a:latin typeface="Candara"/>
              <a:cs typeface="Arial"/>
            </a:endParaRPr>
          </a:p>
          <a:p>
            <a:pPr marL="989965" lvl="5">
              <a:lnSpc>
                <a:spcPct val="100000"/>
              </a:lnSpc>
              <a:spcAft>
                <a:spcPts val="600"/>
              </a:spcAft>
              <a:buClr>
                <a:schemeClr val="accent2"/>
              </a:buClr>
              <a:buFont typeface="Wingdings"/>
              <a:buChar char="§"/>
            </a:pPr>
            <a:r>
              <a:rPr lang="en-US" sz="1600">
                <a:solidFill>
                  <a:schemeClr val="tx1">
                    <a:lumMod val="75000"/>
                    <a:lumOff val="25000"/>
                  </a:schemeClr>
                </a:solidFill>
                <a:latin typeface="Candara"/>
              </a:rPr>
              <a:t>Farming, oil &amp; gas, hotels, restaurants, real estate, others</a:t>
            </a:r>
            <a:endParaRPr lang="en-US" sz="1600">
              <a:solidFill>
                <a:schemeClr val="tx1">
                  <a:lumMod val="75000"/>
                  <a:lumOff val="25000"/>
                </a:schemeClr>
              </a:solidFill>
              <a:latin typeface="Candara"/>
              <a:cs typeface="Arial"/>
            </a:endParaRPr>
          </a:p>
          <a:p>
            <a:pPr marL="266065" lvl="3" indent="-266065">
              <a:spcAft>
                <a:spcPts val="600"/>
              </a:spcAft>
              <a:buFont typeface="Arial"/>
              <a:buChar char="•"/>
              <a:defRPr/>
            </a:pPr>
            <a:endParaRPr lang="en-US" sz="2000">
              <a:cs typeface="Arial"/>
            </a:endParaRPr>
          </a:p>
          <a:p>
            <a:pPr marL="0" lvl="4" indent="-302260">
              <a:spcAft>
                <a:spcPts val="600"/>
              </a:spcAft>
              <a:buClr>
                <a:schemeClr val="tx2"/>
              </a:buClr>
              <a:buFont typeface="Courier New" panose="020B0604020202020204" pitchFamily="34" charset="0"/>
              <a:buChar char="o"/>
              <a:defRPr/>
            </a:pPr>
            <a:endParaRPr lang="en-US" sz="1200">
              <a:solidFill>
                <a:srgbClr val="404040"/>
              </a:solidFill>
              <a:latin typeface="Candara"/>
              <a:cs typeface="Arial"/>
            </a:endParaRPr>
          </a:p>
          <a:p>
            <a:pPr marL="532765" lvl="4" indent="-266065">
              <a:spcAft>
                <a:spcPts val="600"/>
              </a:spcAft>
              <a:buClr>
                <a:schemeClr val="tx2"/>
              </a:buClr>
              <a:buFont typeface="Courier New" panose="020B0604020202020204" pitchFamily="34" charset="0"/>
              <a:buChar char="o"/>
              <a:defRPr/>
            </a:pPr>
            <a:endParaRPr lang="en-US" sz="1800">
              <a:solidFill>
                <a:srgbClr val="404040"/>
              </a:solidFill>
              <a:latin typeface="Candara"/>
              <a:cs typeface="Arial"/>
            </a:endParaRPr>
          </a:p>
          <a:p>
            <a:pPr marL="532765" lvl="4" indent="-266065">
              <a:spcAft>
                <a:spcPts val="600"/>
              </a:spcAft>
              <a:buClr>
                <a:schemeClr val="tx2"/>
              </a:buClr>
              <a:buFont typeface="Courier New" panose="020B0604020202020204" pitchFamily="34" charset="0"/>
              <a:buChar char="o"/>
              <a:defRPr/>
            </a:pPr>
            <a:endParaRPr lang="en-US" sz="1800">
              <a:solidFill>
                <a:srgbClr val="404040"/>
              </a:solidFill>
              <a:latin typeface="Candara"/>
              <a:cs typeface="Arial"/>
            </a:endParaRPr>
          </a:p>
          <a:p>
            <a:pPr marL="285750" indent="-285750">
              <a:buClr>
                <a:schemeClr val="tx2"/>
              </a:buClr>
              <a:defRPr/>
            </a:pPr>
            <a:endParaRPr lang="en-US" sz="2000">
              <a:solidFill>
                <a:srgbClr val="5B9BD5"/>
              </a:solidFill>
              <a:latin typeface="Candara"/>
              <a:cs typeface="Arial"/>
            </a:endParaRPr>
          </a:p>
          <a:p>
            <a:pPr marL="285750" indent="-285750">
              <a:buClr>
                <a:schemeClr val="tx2"/>
              </a:buClr>
              <a:defRPr/>
            </a:pPr>
            <a:endParaRPr lang="en-US" sz="2000">
              <a:solidFill>
                <a:srgbClr val="5B9BD5"/>
              </a:solidFill>
              <a:latin typeface="Candara"/>
              <a:cs typeface="Arial"/>
            </a:endParaRPr>
          </a:p>
          <a:p>
            <a:pPr marL="1075690" lvl="3" indent="-266065">
              <a:spcBef>
                <a:spcPts val="600"/>
              </a:spcBef>
              <a:spcAft>
                <a:spcPts val="600"/>
              </a:spcAft>
              <a:buClr>
                <a:schemeClr val="tx2"/>
              </a:buClr>
              <a:defRPr/>
            </a:pPr>
            <a:endParaRPr lang="en-US" sz="2000">
              <a:solidFill>
                <a:srgbClr val="5B9BD5"/>
              </a:solidFill>
              <a:latin typeface="Arial"/>
              <a:cs typeface="Arial"/>
            </a:endParaRPr>
          </a:p>
          <a:p>
            <a:pPr marL="1075690" lvl="3" indent="-266065">
              <a:spcBef>
                <a:spcPts val="600"/>
              </a:spcBef>
              <a:spcAft>
                <a:spcPts val="600"/>
              </a:spcAft>
              <a:buClr>
                <a:schemeClr val="tx2"/>
              </a:buClr>
              <a:defRPr/>
            </a:pPr>
            <a:endParaRPr lang="en-US" sz="2000">
              <a:solidFill>
                <a:srgbClr val="5B9BD5"/>
              </a:solidFill>
              <a:latin typeface="Arial"/>
              <a:cs typeface="Arial"/>
            </a:endParaRPr>
          </a:p>
        </p:txBody>
      </p:sp>
      <p:sp>
        <p:nvSpPr>
          <p:cNvPr id="4" name="Slide Number Placeholder 3">
            <a:extLst>
              <a:ext uri="{FF2B5EF4-FFF2-40B4-BE49-F238E27FC236}">
                <a16:creationId xmlns:a16="http://schemas.microsoft.com/office/drawing/2014/main" id="{9D2724BA-A50C-ED96-9C99-6AABED7AB090}"/>
              </a:ext>
            </a:extLst>
          </p:cNvPr>
          <p:cNvSpPr>
            <a:spLocks noGrp="1"/>
          </p:cNvSpPr>
          <p:nvPr>
            <p:ph type="sldNum" sz="quarter" idx="11"/>
          </p:nvPr>
        </p:nvSpPr>
        <p:spPr/>
        <p:txBody>
          <a:bodyPr/>
          <a:lstStyle/>
          <a:p>
            <a:fld id="{B27E6957-0569-4F66-87A0-F7A562B6E1C9}" type="slidenum">
              <a:rPr lang="en-US">
                <a:solidFill>
                  <a:prstClr val="white"/>
                </a:solidFill>
                <a:latin typeface="Corbel"/>
              </a:rPr>
              <a:pPr/>
              <a:t>33</a:t>
            </a:fld>
            <a:endParaRPr lang="en-US">
              <a:solidFill>
                <a:prstClr val="white"/>
              </a:solidFill>
              <a:latin typeface="Corbel"/>
            </a:endParaRPr>
          </a:p>
        </p:txBody>
      </p:sp>
    </p:spTree>
    <p:extLst>
      <p:ext uri="{BB962C8B-B14F-4D97-AF65-F5344CB8AC3E}">
        <p14:creationId xmlns:p14="http://schemas.microsoft.com/office/powerpoint/2010/main" val="2018969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D00E-90ED-C7C6-2F5D-1723012A3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9236E-D776-3873-8F45-9B2B8851AFE9}"/>
              </a:ext>
            </a:extLst>
          </p:cNvPr>
          <p:cNvSpPr>
            <a:spLocks noGrp="1"/>
          </p:cNvSpPr>
          <p:nvPr>
            <p:ph type="title"/>
          </p:nvPr>
        </p:nvSpPr>
        <p:spPr/>
        <p:txBody>
          <a:bodyPr>
            <a:normAutofit/>
          </a:bodyPr>
          <a:lstStyle/>
          <a:p>
            <a:r>
              <a:rPr lang="en-US">
                <a:latin typeface="Candara" panose="020E0502030303020204" pitchFamily="34" charset="0"/>
              </a:rPr>
              <a:t>§1202 Qualified Small Business Stock Gain Exclusion</a:t>
            </a:r>
          </a:p>
        </p:txBody>
      </p:sp>
      <p:sp>
        <p:nvSpPr>
          <p:cNvPr id="3" name="Content Placeholder 2">
            <a:extLst>
              <a:ext uri="{FF2B5EF4-FFF2-40B4-BE49-F238E27FC236}">
                <a16:creationId xmlns:a16="http://schemas.microsoft.com/office/drawing/2014/main" id="{E0FE7BDA-8B7A-3224-9EBE-DEB640F4D536}"/>
              </a:ext>
            </a:extLst>
          </p:cNvPr>
          <p:cNvSpPr>
            <a:spLocks noGrp="1"/>
          </p:cNvSpPr>
          <p:nvPr>
            <p:ph idx="1"/>
          </p:nvPr>
        </p:nvSpPr>
        <p:spPr/>
        <p:txBody>
          <a:bodyPr vert="horz" lIns="0" tIns="0" rIns="0" bIns="0" rtlCol="0" anchor="t">
            <a:noAutofit/>
          </a:bodyPr>
          <a:lstStyle/>
          <a:p>
            <a:pPr marL="266065" lvl="3" indent="-266065">
              <a:buFont typeface="Candara,Sans-Serif"/>
              <a:buChar char="»"/>
              <a:defRPr/>
            </a:pPr>
            <a:r>
              <a:rPr lang="en-US" sz="2200">
                <a:latin typeface="Candara"/>
              </a:rPr>
              <a:t>OBBB creates a tiered approach for gain exclusion for QSBS acquired after the date of enactment (July 5, 2025 &amp; on):</a:t>
            </a:r>
          </a:p>
          <a:p>
            <a:pPr marL="285750" indent="-285750">
              <a:buClr>
                <a:schemeClr val="tx2"/>
              </a:buClr>
            </a:pPr>
            <a:endParaRPr lang="en-US" sz="2000">
              <a:solidFill>
                <a:schemeClr val="accent1"/>
              </a:solidFill>
            </a:endParaRPr>
          </a:p>
          <a:p>
            <a:pPr marL="285750" indent="-285750">
              <a:buClr>
                <a:schemeClr val="tx2"/>
              </a:buClr>
            </a:pPr>
            <a:endParaRPr lang="en-US" sz="2000">
              <a:solidFill>
                <a:schemeClr val="accent1"/>
              </a:solidFill>
            </a:endParaRPr>
          </a:p>
          <a:p>
            <a:pPr marL="1075690" lvl="3" indent="-266065">
              <a:spcBef>
                <a:spcPts val="600"/>
              </a:spcBef>
              <a:spcAft>
                <a:spcPts val="600"/>
              </a:spcAft>
              <a:buClr>
                <a:schemeClr val="tx2"/>
              </a:buClr>
              <a:defRPr/>
            </a:pPr>
            <a:endParaRPr lang="en-US" sz="2000">
              <a:solidFill>
                <a:schemeClr val="accent1"/>
              </a:solidFill>
              <a:latin typeface="Arial"/>
              <a:cs typeface="Arial"/>
            </a:endParaRPr>
          </a:p>
          <a:p>
            <a:pPr marL="1075690" lvl="3" indent="-266065">
              <a:spcBef>
                <a:spcPts val="600"/>
              </a:spcBef>
              <a:spcAft>
                <a:spcPts val="600"/>
              </a:spcAft>
              <a:buClr>
                <a:schemeClr val="tx2"/>
              </a:buClr>
              <a:defRPr/>
            </a:pPr>
            <a:endParaRPr lang="en-US" sz="2000">
              <a:solidFill>
                <a:schemeClr val="accent1"/>
              </a:solidFill>
              <a:latin typeface="Arial"/>
              <a:cs typeface="Arial"/>
            </a:endParaRPr>
          </a:p>
          <a:p>
            <a:pPr marL="1075690" lvl="3" indent="-266065">
              <a:spcBef>
                <a:spcPts val="600"/>
              </a:spcBef>
              <a:spcAft>
                <a:spcPts val="600"/>
              </a:spcAft>
              <a:buClr>
                <a:schemeClr val="tx2"/>
              </a:buClr>
              <a:defRPr/>
            </a:pPr>
            <a:endParaRPr lang="en-US" sz="2000">
              <a:solidFill>
                <a:schemeClr val="accent1"/>
              </a:solidFill>
              <a:latin typeface="Arial"/>
              <a:cs typeface="Arial"/>
            </a:endParaRPr>
          </a:p>
          <a:p>
            <a:pPr marL="266065" lvl="3" indent="-266065">
              <a:spcBef>
                <a:spcPts val="1000"/>
              </a:spcBef>
              <a:spcAft>
                <a:spcPts val="600"/>
              </a:spcAft>
              <a:buClr>
                <a:schemeClr val="tx2"/>
              </a:buClr>
              <a:defRPr/>
            </a:pPr>
            <a:endParaRPr lang="en-US" sz="2000"/>
          </a:p>
          <a:p>
            <a:pPr marL="266065" lvl="3" indent="-266065">
              <a:buFont typeface="Candara,Sans-Serif"/>
              <a:buChar char="»"/>
              <a:defRPr/>
            </a:pPr>
            <a:r>
              <a:rPr lang="en-US" sz="2200">
                <a:latin typeface="Candara"/>
              </a:rPr>
              <a:t>Gain Exclusion Amount:</a:t>
            </a:r>
          </a:p>
          <a:p>
            <a:pPr marL="532765" lvl="4" indent="-266065">
              <a:spcAft>
                <a:spcPts val="600"/>
              </a:spcAft>
              <a:buFont typeface="Courier New"/>
              <a:buChar char="o"/>
              <a:defRPr/>
            </a:pPr>
            <a:r>
              <a:rPr lang="en-US" sz="1800">
                <a:latin typeface="Candara"/>
              </a:rPr>
              <a:t>Stock</a:t>
            </a:r>
            <a:r>
              <a:rPr lang="en-US" sz="1800">
                <a:solidFill>
                  <a:srgbClr val="404040"/>
                </a:solidFill>
                <a:latin typeface="Candara"/>
              </a:rPr>
              <a:t> Acquired through July 4, 2025:  Greater of $10M OR 10x the adjusted basis of the QSBS</a:t>
            </a:r>
            <a:endParaRPr lang="en-US">
              <a:solidFill>
                <a:srgbClr val="404040"/>
              </a:solidFill>
              <a:latin typeface="Candara"/>
            </a:endParaRPr>
          </a:p>
          <a:p>
            <a:pPr marL="532765" lvl="4" indent="-266065">
              <a:spcAft>
                <a:spcPts val="600"/>
              </a:spcAft>
              <a:buFont typeface="Courier New"/>
              <a:buChar char="o"/>
              <a:defRPr/>
            </a:pPr>
            <a:r>
              <a:rPr lang="en-US" sz="1800" b="1">
                <a:solidFill>
                  <a:srgbClr val="FF0000"/>
                </a:solidFill>
                <a:latin typeface="Candara"/>
              </a:rPr>
              <a:t>Stock Acquired July 5, 2025, onward (OBBB): Greater of $15M OR 10x the adjusted basis of QSBS</a:t>
            </a:r>
            <a:endParaRPr lang="en-US">
              <a:latin typeface="Candara"/>
            </a:endParaRPr>
          </a:p>
          <a:p>
            <a:pPr marL="532765" lvl="4" indent="-266065">
              <a:spcBef>
                <a:spcPts val="1000"/>
              </a:spcBef>
              <a:spcAft>
                <a:spcPts val="600"/>
              </a:spcAft>
              <a:buClr>
                <a:schemeClr val="tx2"/>
              </a:buClr>
              <a:buFont typeface="Courier New" panose="020B0604020202020204" pitchFamily="34" charset="0"/>
              <a:buChar char="o"/>
              <a:defRPr/>
            </a:pPr>
            <a:endParaRPr lang="en-US" sz="1800"/>
          </a:p>
          <a:p>
            <a:pPr marL="0" lvl="3" indent="0">
              <a:spcBef>
                <a:spcPts val="1000"/>
              </a:spcBef>
              <a:spcAft>
                <a:spcPts val="600"/>
              </a:spcAft>
              <a:buClr>
                <a:schemeClr val="tx2"/>
              </a:buClr>
              <a:buNone/>
              <a:defRPr/>
            </a:pPr>
            <a:endParaRPr lang="en-US" sz="2000"/>
          </a:p>
          <a:p>
            <a:pPr marL="285750" lvl="3" indent="-285750">
              <a:spcBef>
                <a:spcPts val="600"/>
              </a:spcBef>
              <a:spcAft>
                <a:spcPts val="1200"/>
              </a:spcAft>
              <a:buClr>
                <a:srgbClr val="004F50"/>
              </a:buClr>
              <a:defRPr/>
            </a:pPr>
            <a:endParaRPr lang="en-US" sz="2000">
              <a:solidFill>
                <a:schemeClr val="tx1"/>
              </a:solidFill>
              <a:cs typeface="Arial" panose="020B0604020202020204" pitchFamily="34" charset="0"/>
            </a:endParaRPr>
          </a:p>
        </p:txBody>
      </p:sp>
      <p:sp>
        <p:nvSpPr>
          <p:cNvPr id="4" name="Slide Number Placeholder 3">
            <a:extLst>
              <a:ext uri="{FF2B5EF4-FFF2-40B4-BE49-F238E27FC236}">
                <a16:creationId xmlns:a16="http://schemas.microsoft.com/office/drawing/2014/main" id="{2DB87DD9-1A61-EC57-2357-7BD25C2EFC13}"/>
              </a:ext>
            </a:extLst>
          </p:cNvPr>
          <p:cNvSpPr>
            <a:spLocks noGrp="1"/>
          </p:cNvSpPr>
          <p:nvPr>
            <p:ph type="sldNum" sz="quarter" idx="11"/>
          </p:nvPr>
        </p:nvSpPr>
        <p:spPr/>
        <p:txBody>
          <a:bodyPr/>
          <a:lstStyle/>
          <a:p>
            <a:fld id="{B27E6957-0569-4F66-87A0-F7A562B6E1C9}" type="slidenum">
              <a:rPr lang="en-US">
                <a:solidFill>
                  <a:prstClr val="white"/>
                </a:solidFill>
                <a:latin typeface="Corbel"/>
              </a:rPr>
              <a:pPr/>
              <a:t>34</a:t>
            </a:fld>
            <a:endParaRPr lang="en-US">
              <a:solidFill>
                <a:prstClr val="white"/>
              </a:solidFill>
              <a:latin typeface="Corbel"/>
            </a:endParaRPr>
          </a:p>
        </p:txBody>
      </p:sp>
      <p:graphicFrame>
        <p:nvGraphicFramePr>
          <p:cNvPr id="5" name="Table 4">
            <a:extLst>
              <a:ext uri="{FF2B5EF4-FFF2-40B4-BE49-F238E27FC236}">
                <a16:creationId xmlns:a16="http://schemas.microsoft.com/office/drawing/2014/main" id="{80CE0EBC-6EF7-4892-B06F-4BDB87C7D4E6}"/>
              </a:ext>
            </a:extLst>
          </p:cNvPr>
          <p:cNvGraphicFramePr>
            <a:graphicFrameLocks noGrp="1"/>
          </p:cNvGraphicFramePr>
          <p:nvPr>
            <p:extLst>
              <p:ext uri="{D42A27DB-BD31-4B8C-83A1-F6EECF244321}">
                <p14:modId xmlns:p14="http://schemas.microsoft.com/office/powerpoint/2010/main" val="556569047"/>
              </p:ext>
            </p:extLst>
          </p:nvPr>
        </p:nvGraphicFramePr>
        <p:xfrm>
          <a:off x="2315737" y="2128209"/>
          <a:ext cx="7298910" cy="2401987"/>
        </p:xfrm>
        <a:graphic>
          <a:graphicData uri="http://schemas.openxmlformats.org/drawingml/2006/table">
            <a:tbl>
              <a:tblPr firstRow="1" bandRow="1">
                <a:tableStyleId>{5C22544A-7EE6-4342-B048-85BDC9FD1C3A}</a:tableStyleId>
              </a:tblPr>
              <a:tblGrid>
                <a:gridCol w="2428204">
                  <a:extLst>
                    <a:ext uri="{9D8B030D-6E8A-4147-A177-3AD203B41FA5}">
                      <a16:colId xmlns:a16="http://schemas.microsoft.com/office/drawing/2014/main" val="1908994488"/>
                    </a:ext>
                  </a:extLst>
                </a:gridCol>
                <a:gridCol w="2377015">
                  <a:extLst>
                    <a:ext uri="{9D8B030D-6E8A-4147-A177-3AD203B41FA5}">
                      <a16:colId xmlns:a16="http://schemas.microsoft.com/office/drawing/2014/main" val="3311915492"/>
                    </a:ext>
                  </a:extLst>
                </a:gridCol>
                <a:gridCol w="2493691">
                  <a:extLst>
                    <a:ext uri="{9D8B030D-6E8A-4147-A177-3AD203B41FA5}">
                      <a16:colId xmlns:a16="http://schemas.microsoft.com/office/drawing/2014/main" val="1964725515"/>
                    </a:ext>
                  </a:extLst>
                </a:gridCol>
              </a:tblGrid>
              <a:tr h="343141">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marL="0" marR="0" algn="ctr">
                        <a:lnSpc>
                          <a:spcPct val="115000"/>
                        </a:lnSpc>
                        <a:spcBef>
                          <a:spcPts val="0"/>
                        </a:spcBef>
                        <a:spcAft>
                          <a:spcPts val="1200"/>
                        </a:spcAft>
                      </a:pPr>
                      <a:r>
                        <a:rPr lang="en-US" sz="1600" baseline="0">
                          <a:solidFill>
                            <a:srgbClr val="FFFFFF"/>
                          </a:solidFill>
                          <a:effectLst/>
                          <a:latin typeface="Candara" panose="020E0502030303020204" pitchFamily="34" charset="0"/>
                        </a:rPr>
                        <a:t>Stock Acquisitio</a:t>
                      </a:r>
                      <a:r>
                        <a:rPr lang="en-US" sz="1600" b="1" baseline="0">
                          <a:solidFill>
                            <a:srgbClr val="FFFFFF"/>
                          </a:solidFill>
                          <a:effectLst/>
                          <a:latin typeface="Candara" panose="020E0502030303020204" pitchFamily="34" charset="0"/>
                        </a:rPr>
                        <a:t>n</a:t>
                      </a:r>
                      <a:r>
                        <a:rPr lang="en-US" sz="1600" baseline="0">
                          <a:solidFill>
                            <a:srgbClr val="FFFFFF"/>
                          </a:solidFill>
                          <a:effectLst/>
                          <a:latin typeface="Candara" panose="020E0502030303020204" pitchFamily="34" charset="0"/>
                        </a:rPr>
                        <a:t> Date</a:t>
                      </a:r>
                      <a:endParaRPr lang="en-US" sz="160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marL="0" marR="0" algn="ctr">
                        <a:lnSpc>
                          <a:spcPct val="115000"/>
                        </a:lnSpc>
                        <a:spcBef>
                          <a:spcPts val="0"/>
                        </a:spcBef>
                        <a:spcAft>
                          <a:spcPts val="1200"/>
                        </a:spcAft>
                      </a:pPr>
                      <a:r>
                        <a:rPr lang="en-US" sz="1600" baseline="0">
                          <a:solidFill>
                            <a:srgbClr val="FFFFFF"/>
                          </a:solidFill>
                          <a:effectLst/>
                          <a:latin typeface="Candara" panose="020E0502030303020204" pitchFamily="34" charset="0"/>
                        </a:rPr>
                        <a:t>Holding Period</a:t>
                      </a:r>
                      <a:endParaRPr lang="en-US" sz="160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marL="0" marR="0" algn="ctr">
                        <a:lnSpc>
                          <a:spcPct val="115000"/>
                        </a:lnSpc>
                        <a:spcBef>
                          <a:spcPts val="0"/>
                        </a:spcBef>
                        <a:spcAft>
                          <a:spcPts val="1200"/>
                        </a:spcAft>
                      </a:pPr>
                      <a:r>
                        <a:rPr lang="en-US" sz="1600" baseline="0">
                          <a:solidFill>
                            <a:srgbClr val="FFFFFF"/>
                          </a:solidFill>
                          <a:effectLst/>
                          <a:latin typeface="Candara" panose="020E0502030303020204" pitchFamily="34" charset="0"/>
                        </a:rPr>
                        <a:t>1202 Gain Exclusion %</a:t>
                      </a:r>
                      <a:endParaRPr lang="en-US" sz="160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8275343"/>
                  </a:ext>
                </a:extLst>
              </a:tr>
              <a:tr h="343141">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l">
                        <a:lnSpc>
                          <a:spcPct val="115000"/>
                        </a:lnSpc>
                        <a:spcBef>
                          <a:spcPts val="0"/>
                        </a:spcBef>
                        <a:spcAft>
                          <a:spcPts val="1200"/>
                        </a:spcAft>
                      </a:pPr>
                      <a:r>
                        <a:rPr lang="en-US" sz="1600" baseline="0">
                          <a:solidFill>
                            <a:srgbClr val="000000"/>
                          </a:solidFill>
                          <a:effectLst/>
                          <a:latin typeface="Candara" panose="020E0502030303020204" pitchFamily="34" charset="0"/>
                        </a:rPr>
                        <a:t>8/11/1993 – 2/17/2009</a:t>
                      </a:r>
                      <a:endParaRPr lang="en-US" sz="160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just">
                        <a:lnSpc>
                          <a:spcPct val="115000"/>
                        </a:lnSpc>
                        <a:spcBef>
                          <a:spcPts val="0"/>
                        </a:spcBef>
                        <a:spcAft>
                          <a:spcPts val="1200"/>
                        </a:spcAft>
                      </a:pPr>
                      <a:r>
                        <a:rPr lang="en-US" sz="1600" b="0" baseline="0">
                          <a:solidFill>
                            <a:srgbClr val="000000"/>
                          </a:solidFill>
                          <a:effectLst/>
                          <a:latin typeface="Candara" panose="020E0502030303020204" pitchFamily="34" charset="0"/>
                        </a:rPr>
                        <a:t>More than 5 years</a:t>
                      </a:r>
                      <a:endParaRPr lang="en-US" sz="1600" b="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ctr">
                        <a:lnSpc>
                          <a:spcPct val="115000"/>
                        </a:lnSpc>
                        <a:spcBef>
                          <a:spcPts val="0"/>
                        </a:spcBef>
                        <a:spcAft>
                          <a:spcPts val="1200"/>
                        </a:spcAft>
                      </a:pPr>
                      <a:r>
                        <a:rPr lang="en-US" sz="1600" b="0" baseline="0">
                          <a:solidFill>
                            <a:srgbClr val="000000"/>
                          </a:solidFill>
                          <a:effectLst/>
                          <a:latin typeface="Candara" panose="020E0502030303020204" pitchFamily="34" charset="0"/>
                        </a:rPr>
                        <a:t>50%</a:t>
                      </a:r>
                      <a:endParaRPr lang="en-US" sz="1600" b="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1660839"/>
                  </a:ext>
                </a:extLst>
              </a:tr>
              <a:tr h="343141">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l">
                        <a:lnSpc>
                          <a:spcPct val="115000"/>
                        </a:lnSpc>
                        <a:spcBef>
                          <a:spcPts val="0"/>
                        </a:spcBef>
                        <a:spcAft>
                          <a:spcPts val="1200"/>
                        </a:spcAft>
                      </a:pPr>
                      <a:r>
                        <a:rPr lang="en-US" sz="1600" baseline="0">
                          <a:effectLst/>
                          <a:latin typeface="Candara" panose="020E0502030303020204" pitchFamily="34" charset="0"/>
                        </a:rPr>
                        <a:t>2/18/2009   – 9/27/2010</a:t>
                      </a:r>
                      <a:endParaRPr lang="en-US" sz="160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just">
                        <a:lnSpc>
                          <a:spcPct val="115000"/>
                        </a:lnSpc>
                        <a:spcBef>
                          <a:spcPts val="0"/>
                        </a:spcBef>
                        <a:spcAft>
                          <a:spcPts val="1200"/>
                        </a:spcAft>
                      </a:pPr>
                      <a:r>
                        <a:rPr lang="en-US" sz="1600" b="0" baseline="0">
                          <a:effectLst/>
                          <a:latin typeface="Candara" panose="020E0502030303020204" pitchFamily="34" charset="0"/>
                        </a:rPr>
                        <a:t>More than 5 years</a:t>
                      </a:r>
                      <a:endParaRPr lang="en-US" sz="1600" b="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ctr">
                        <a:lnSpc>
                          <a:spcPct val="115000"/>
                        </a:lnSpc>
                        <a:spcBef>
                          <a:spcPts val="0"/>
                        </a:spcBef>
                        <a:spcAft>
                          <a:spcPts val="1200"/>
                        </a:spcAft>
                      </a:pPr>
                      <a:r>
                        <a:rPr lang="en-US" sz="1600" b="0" baseline="0">
                          <a:effectLst/>
                          <a:latin typeface="Candara" panose="020E0502030303020204" pitchFamily="34" charset="0"/>
                        </a:rPr>
                        <a:t>75%</a:t>
                      </a:r>
                      <a:endParaRPr lang="en-US" sz="1600" b="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6723576"/>
                  </a:ext>
                </a:extLst>
              </a:tr>
              <a:tr h="343141">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l">
                        <a:lnSpc>
                          <a:spcPct val="115000"/>
                        </a:lnSpc>
                        <a:spcBef>
                          <a:spcPts val="0"/>
                        </a:spcBef>
                        <a:spcAft>
                          <a:spcPts val="1200"/>
                        </a:spcAft>
                      </a:pPr>
                      <a:r>
                        <a:rPr lang="en-US" sz="1600" baseline="0">
                          <a:solidFill>
                            <a:srgbClr val="000000"/>
                          </a:solidFill>
                          <a:effectLst/>
                          <a:latin typeface="Candara" panose="020E0502030303020204" pitchFamily="34" charset="0"/>
                        </a:rPr>
                        <a:t>9/29/2010 – 7/4/2025</a:t>
                      </a:r>
                      <a:endParaRPr lang="en-US" sz="160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just">
                        <a:lnSpc>
                          <a:spcPct val="115000"/>
                        </a:lnSpc>
                        <a:spcBef>
                          <a:spcPts val="0"/>
                        </a:spcBef>
                        <a:spcAft>
                          <a:spcPts val="1200"/>
                        </a:spcAft>
                      </a:pPr>
                      <a:r>
                        <a:rPr lang="en-US" sz="1600" b="0" baseline="0">
                          <a:solidFill>
                            <a:srgbClr val="000000"/>
                          </a:solidFill>
                          <a:effectLst/>
                          <a:latin typeface="Candara" panose="020E0502030303020204" pitchFamily="34" charset="0"/>
                        </a:rPr>
                        <a:t>More than 5 years</a:t>
                      </a:r>
                      <a:endParaRPr lang="en-US" sz="1600" b="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ctr">
                        <a:lnSpc>
                          <a:spcPct val="115000"/>
                        </a:lnSpc>
                        <a:spcBef>
                          <a:spcPts val="0"/>
                        </a:spcBef>
                        <a:spcAft>
                          <a:spcPts val="1200"/>
                        </a:spcAft>
                      </a:pPr>
                      <a:r>
                        <a:rPr lang="en-US" sz="1600" b="0" baseline="0">
                          <a:solidFill>
                            <a:srgbClr val="000000"/>
                          </a:solidFill>
                          <a:effectLst/>
                          <a:latin typeface="Candara" panose="020E0502030303020204" pitchFamily="34" charset="0"/>
                        </a:rPr>
                        <a:t>100%</a:t>
                      </a:r>
                      <a:endParaRPr lang="en-US" sz="1600" b="0" baseline="0">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1515100"/>
                  </a:ext>
                </a:extLst>
              </a:tr>
              <a:tr h="343141">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l">
                        <a:lnSpc>
                          <a:spcPct val="115000"/>
                        </a:lnSpc>
                        <a:spcBef>
                          <a:spcPts val="0"/>
                        </a:spcBef>
                        <a:spcAft>
                          <a:spcPts val="1200"/>
                        </a:spcAft>
                      </a:pPr>
                      <a:r>
                        <a:rPr lang="en-US" sz="1600" b="1" baseline="0">
                          <a:solidFill>
                            <a:srgbClr val="FF0000"/>
                          </a:solidFill>
                          <a:effectLst/>
                          <a:latin typeface="Candara" panose="020E0502030303020204" pitchFamily="34" charset="0"/>
                        </a:rPr>
                        <a:t>7/5/2025 onward</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just">
                        <a:lnSpc>
                          <a:spcPct val="115000"/>
                        </a:lnSpc>
                        <a:spcBef>
                          <a:spcPts val="0"/>
                        </a:spcBef>
                        <a:spcAft>
                          <a:spcPts val="1200"/>
                        </a:spcAft>
                      </a:pPr>
                      <a:r>
                        <a:rPr lang="en-US" sz="1600" b="1" baseline="0">
                          <a:solidFill>
                            <a:srgbClr val="FF0000"/>
                          </a:solidFill>
                          <a:effectLst/>
                          <a:latin typeface="Candara" panose="020E0502030303020204" pitchFamily="34" charset="0"/>
                        </a:rPr>
                        <a:t>3 years</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ctr">
                        <a:lnSpc>
                          <a:spcPct val="115000"/>
                        </a:lnSpc>
                        <a:spcBef>
                          <a:spcPts val="0"/>
                        </a:spcBef>
                        <a:spcAft>
                          <a:spcPts val="1200"/>
                        </a:spcAft>
                      </a:pPr>
                      <a:r>
                        <a:rPr lang="en-US" sz="1600" b="1" baseline="0">
                          <a:solidFill>
                            <a:srgbClr val="FF0000"/>
                          </a:solidFill>
                          <a:effectLst/>
                          <a:latin typeface="Candara" panose="020E0502030303020204" pitchFamily="34" charset="0"/>
                        </a:rPr>
                        <a:t>50%</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8042771"/>
                  </a:ext>
                </a:extLst>
              </a:tr>
              <a:tr h="343141">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l">
                        <a:lnSpc>
                          <a:spcPct val="115000"/>
                        </a:lnSpc>
                        <a:spcBef>
                          <a:spcPts val="0"/>
                        </a:spcBef>
                        <a:spcAft>
                          <a:spcPts val="1200"/>
                        </a:spcAft>
                      </a:pPr>
                      <a:r>
                        <a:rPr lang="en-US" sz="1600" b="1" baseline="0">
                          <a:solidFill>
                            <a:srgbClr val="FF0000"/>
                          </a:solidFill>
                          <a:effectLst/>
                          <a:latin typeface="Candara" panose="020E0502030303020204" pitchFamily="34" charset="0"/>
                        </a:rPr>
                        <a:t>7/5/2025 onward</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just">
                        <a:lnSpc>
                          <a:spcPct val="115000"/>
                        </a:lnSpc>
                        <a:spcBef>
                          <a:spcPts val="0"/>
                        </a:spcBef>
                        <a:spcAft>
                          <a:spcPts val="1200"/>
                        </a:spcAft>
                      </a:pPr>
                      <a:r>
                        <a:rPr lang="en-US" sz="1600" b="1" baseline="0">
                          <a:solidFill>
                            <a:srgbClr val="FF0000"/>
                          </a:solidFill>
                          <a:effectLst/>
                          <a:latin typeface="Candara" panose="020E0502030303020204" pitchFamily="34" charset="0"/>
                        </a:rPr>
                        <a:t>4 years</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ctr">
                        <a:lnSpc>
                          <a:spcPct val="115000"/>
                        </a:lnSpc>
                        <a:spcBef>
                          <a:spcPts val="0"/>
                        </a:spcBef>
                        <a:spcAft>
                          <a:spcPts val="1200"/>
                        </a:spcAft>
                      </a:pPr>
                      <a:r>
                        <a:rPr lang="en-US" sz="1600" b="1" baseline="0">
                          <a:solidFill>
                            <a:srgbClr val="FF0000"/>
                          </a:solidFill>
                          <a:effectLst/>
                          <a:latin typeface="Candara" panose="020E0502030303020204" pitchFamily="34" charset="0"/>
                        </a:rPr>
                        <a:t>75%</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478414"/>
                  </a:ext>
                </a:extLst>
              </a:tr>
              <a:tr h="343141">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l">
                        <a:lnSpc>
                          <a:spcPct val="115000"/>
                        </a:lnSpc>
                        <a:spcBef>
                          <a:spcPts val="0"/>
                        </a:spcBef>
                        <a:spcAft>
                          <a:spcPts val="1200"/>
                        </a:spcAft>
                      </a:pPr>
                      <a:r>
                        <a:rPr lang="en-US" sz="1600" b="1" baseline="0">
                          <a:solidFill>
                            <a:srgbClr val="FF0000"/>
                          </a:solidFill>
                          <a:effectLst/>
                          <a:latin typeface="Candara" panose="020E0502030303020204" pitchFamily="34" charset="0"/>
                        </a:rPr>
                        <a:t>7/5/2025 onward</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just">
                        <a:lnSpc>
                          <a:spcPct val="115000"/>
                        </a:lnSpc>
                        <a:spcBef>
                          <a:spcPts val="0"/>
                        </a:spcBef>
                        <a:spcAft>
                          <a:spcPts val="1200"/>
                        </a:spcAft>
                      </a:pPr>
                      <a:r>
                        <a:rPr lang="en-US" sz="1600" b="1" baseline="0">
                          <a:solidFill>
                            <a:srgbClr val="FF0000"/>
                          </a:solidFill>
                          <a:effectLst/>
                          <a:latin typeface="Candara" panose="020E0502030303020204" pitchFamily="34" charset="0"/>
                        </a:rPr>
                        <a:t>5 years or more</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algn="ctr">
                        <a:lnSpc>
                          <a:spcPct val="115000"/>
                        </a:lnSpc>
                        <a:spcBef>
                          <a:spcPts val="0"/>
                        </a:spcBef>
                        <a:spcAft>
                          <a:spcPts val="1200"/>
                        </a:spcAft>
                      </a:pPr>
                      <a:r>
                        <a:rPr lang="en-US" sz="1600" b="1" baseline="0">
                          <a:solidFill>
                            <a:srgbClr val="FF0000"/>
                          </a:solidFill>
                          <a:effectLst/>
                          <a:latin typeface="Candara" panose="020E0502030303020204" pitchFamily="34" charset="0"/>
                        </a:rPr>
                        <a:t>100%</a:t>
                      </a:r>
                      <a:endParaRPr lang="en-US" sz="1600" b="1" baseline="0">
                        <a:solidFill>
                          <a:srgbClr val="FF0000"/>
                        </a:solidFill>
                        <a:effectLst/>
                        <a:latin typeface="Candara" panose="020E0502030303020204" pitchFamily="34" charset="0"/>
                        <a:ea typeface="Calibri"/>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1244013"/>
                  </a:ext>
                </a:extLst>
              </a:tr>
            </a:tbl>
          </a:graphicData>
        </a:graphic>
      </p:graphicFrame>
    </p:spTree>
    <p:extLst>
      <p:ext uri="{BB962C8B-B14F-4D97-AF65-F5344CB8AC3E}">
        <p14:creationId xmlns:p14="http://schemas.microsoft.com/office/powerpoint/2010/main" val="2438869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EC26-D775-197B-9EFC-FAD578EC2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67B93-92DC-8C78-EB35-29080386F8A3}"/>
              </a:ext>
            </a:extLst>
          </p:cNvPr>
          <p:cNvSpPr>
            <a:spLocks noGrp="1"/>
          </p:cNvSpPr>
          <p:nvPr>
            <p:ph type="title"/>
          </p:nvPr>
        </p:nvSpPr>
        <p:spPr/>
        <p:txBody>
          <a:bodyPr>
            <a:normAutofit/>
          </a:bodyPr>
          <a:lstStyle/>
          <a:p>
            <a:r>
              <a:rPr lang="en-US">
                <a:latin typeface="Candara"/>
              </a:rPr>
              <a:t>§1202 Qualified Small Business Stock Gain Exclusion </a:t>
            </a:r>
          </a:p>
        </p:txBody>
      </p:sp>
      <p:sp>
        <p:nvSpPr>
          <p:cNvPr id="3" name="Content Placeholder 2">
            <a:extLst>
              <a:ext uri="{FF2B5EF4-FFF2-40B4-BE49-F238E27FC236}">
                <a16:creationId xmlns:a16="http://schemas.microsoft.com/office/drawing/2014/main" id="{7D82D717-70C4-38C2-D418-DCEE739505F6}"/>
              </a:ext>
            </a:extLst>
          </p:cNvPr>
          <p:cNvSpPr>
            <a:spLocks noGrp="1"/>
          </p:cNvSpPr>
          <p:nvPr>
            <p:ph idx="1"/>
          </p:nvPr>
        </p:nvSpPr>
        <p:spPr/>
        <p:txBody>
          <a:bodyPr vert="horz" lIns="0" tIns="0" rIns="0" bIns="0" rtlCol="0" anchor="t">
            <a:noAutofit/>
          </a:bodyPr>
          <a:lstStyle/>
          <a:p>
            <a:pPr marL="266065" lvl="3" indent="-266065">
              <a:buFont typeface="Candara,Sans-Serif"/>
              <a:buChar char="»"/>
              <a:tabLst>
                <a:tab pos="2290763" algn="l"/>
              </a:tabLst>
              <a:defRPr/>
            </a:pPr>
            <a:r>
              <a:rPr lang="en-US" sz="2200">
                <a:latin typeface="Candara"/>
              </a:rPr>
              <a:t>OBBB §1202 QSBS Modification Summary:</a:t>
            </a:r>
          </a:p>
          <a:p>
            <a:pPr marL="532765" lvl="4" indent="-266065">
              <a:spcAft>
                <a:spcPts val="600"/>
              </a:spcAft>
              <a:buFont typeface="Courier New"/>
              <a:buChar char="o"/>
            </a:pPr>
            <a:r>
              <a:rPr lang="en-US" sz="1800">
                <a:solidFill>
                  <a:srgbClr val="404040"/>
                </a:solidFill>
                <a:latin typeface="Candara"/>
              </a:rPr>
              <a:t>Phased in increase of gain exclusion on sale of QSBS depending on holding period (3 – 5 yrs.)</a:t>
            </a:r>
          </a:p>
          <a:p>
            <a:pPr marL="266700" lvl="4" indent="0">
              <a:spcAft>
                <a:spcPts val="600"/>
              </a:spcAft>
              <a:buNone/>
            </a:pPr>
            <a:endParaRPr lang="en-US" sz="1800">
              <a:solidFill>
                <a:srgbClr val="404040"/>
              </a:solidFill>
            </a:endParaRPr>
          </a:p>
          <a:p>
            <a:pPr marL="532765" lvl="4" indent="-266065">
              <a:spcAft>
                <a:spcPts val="600"/>
              </a:spcAft>
              <a:buFont typeface="Courier New"/>
              <a:buChar char="o"/>
            </a:pPr>
            <a:r>
              <a:rPr lang="en-US" sz="1800">
                <a:solidFill>
                  <a:srgbClr val="404040"/>
                </a:solidFill>
                <a:latin typeface="Candara"/>
              </a:rPr>
              <a:t>Increase per issuer gain exclusion limitation from $10M to $15M </a:t>
            </a:r>
            <a:endParaRPr lang="en-US" sz="1800">
              <a:latin typeface="Candara"/>
            </a:endParaRPr>
          </a:p>
          <a:p>
            <a:pPr marL="989965" lvl="5">
              <a:spcAft>
                <a:spcPts val="600"/>
              </a:spcAft>
              <a:buClr>
                <a:schemeClr val="accent2"/>
              </a:buClr>
              <a:buFont typeface="Wingdings"/>
              <a:buChar char="§"/>
            </a:pPr>
            <a:r>
              <a:rPr lang="en-US">
                <a:solidFill>
                  <a:schemeClr val="tx1">
                    <a:lumMod val="75000"/>
                    <a:lumOff val="25000"/>
                  </a:schemeClr>
                </a:solidFill>
                <a:latin typeface="Candara"/>
              </a:rPr>
              <a:t>10x adjusted basis still applicable if greater</a:t>
            </a:r>
            <a:endParaRPr lang="en-US">
              <a:solidFill>
                <a:schemeClr val="tx1">
                  <a:lumMod val="75000"/>
                  <a:lumOff val="25000"/>
                </a:schemeClr>
              </a:solidFill>
            </a:endParaRPr>
          </a:p>
          <a:p>
            <a:pPr marL="811530" lvl="5" indent="0">
              <a:spcAft>
                <a:spcPts val="600"/>
              </a:spcAft>
              <a:buNone/>
            </a:pPr>
            <a:endParaRPr lang="en-US" sz="1600">
              <a:solidFill>
                <a:srgbClr val="404040"/>
              </a:solidFill>
              <a:cs typeface="Arial"/>
            </a:endParaRPr>
          </a:p>
          <a:p>
            <a:pPr marL="532765" lvl="4" indent="-266065">
              <a:spcAft>
                <a:spcPts val="600"/>
              </a:spcAft>
              <a:buFont typeface="Courier New"/>
              <a:buChar char="o"/>
            </a:pPr>
            <a:r>
              <a:rPr lang="en-US" sz="1800">
                <a:solidFill>
                  <a:srgbClr val="404040"/>
                </a:solidFill>
                <a:latin typeface="Candara"/>
              </a:rPr>
              <a:t>Increase Aggregate Gross Asset test from $50M to $75M</a:t>
            </a:r>
          </a:p>
          <a:p>
            <a:pPr marL="266700" lvl="4" indent="0">
              <a:spcAft>
                <a:spcPts val="600"/>
              </a:spcAft>
              <a:buNone/>
            </a:pPr>
            <a:endParaRPr lang="en-US" sz="1800">
              <a:solidFill>
                <a:srgbClr val="404040"/>
              </a:solidFill>
            </a:endParaRPr>
          </a:p>
          <a:p>
            <a:pPr marL="532765" lvl="4" indent="-266065">
              <a:spcAft>
                <a:spcPts val="600"/>
              </a:spcAft>
              <a:buFont typeface="Courier New"/>
              <a:buChar char="o"/>
            </a:pPr>
            <a:r>
              <a:rPr lang="en-US" sz="1800">
                <a:solidFill>
                  <a:srgbClr val="404040"/>
                </a:solidFill>
                <a:latin typeface="Candara"/>
              </a:rPr>
              <a:t>Annual inflation adjustments for gain exclusion and gross asset test beginning in 2027</a:t>
            </a:r>
          </a:p>
          <a:p>
            <a:pPr marL="532765" lvl="4" indent="-266065">
              <a:spcAft>
                <a:spcPts val="600"/>
              </a:spcAft>
              <a:buFont typeface="Courier New"/>
              <a:buChar char="o"/>
            </a:pPr>
            <a:endParaRPr lang="en-US" sz="1800">
              <a:solidFill>
                <a:srgbClr val="404040"/>
              </a:solidFill>
            </a:endParaRPr>
          </a:p>
          <a:p>
            <a:pPr marL="0" lvl="3" indent="0">
              <a:spcAft>
                <a:spcPts val="600"/>
              </a:spcAft>
              <a:buNone/>
            </a:pPr>
            <a:endParaRPr lang="en-US" sz="2000">
              <a:solidFill>
                <a:srgbClr val="404040"/>
              </a:solidFill>
            </a:endParaRPr>
          </a:p>
          <a:p>
            <a:pPr marL="266065" lvl="3" indent="-266065">
              <a:spcAft>
                <a:spcPts val="600"/>
              </a:spcAft>
              <a:buFont typeface="Arial"/>
              <a:buChar char="•"/>
            </a:pPr>
            <a:endParaRPr lang="en-US" sz="2000">
              <a:solidFill>
                <a:srgbClr val="404040"/>
              </a:solidFill>
              <a:latin typeface="Candara"/>
              <a:cs typeface="Arial"/>
            </a:endParaRPr>
          </a:p>
          <a:p>
            <a:pPr marL="0" lvl="4" indent="-302260">
              <a:spcAft>
                <a:spcPts val="600"/>
              </a:spcAft>
              <a:buClr>
                <a:srgbClr val="44546A"/>
              </a:buClr>
              <a:buFont typeface="Courier New" panose="020B0604020202020204" pitchFamily="34" charset="0"/>
              <a:buChar char="o"/>
              <a:defRPr/>
            </a:pPr>
            <a:endParaRPr lang="en-US" sz="1200">
              <a:cs typeface="Arial"/>
            </a:endParaRPr>
          </a:p>
          <a:p>
            <a:pPr marL="532765" lvl="4" indent="-266065">
              <a:spcAft>
                <a:spcPts val="600"/>
              </a:spcAft>
              <a:buClr>
                <a:schemeClr val="tx2"/>
              </a:buClr>
              <a:buFont typeface="Courier New" panose="020B0604020202020204" pitchFamily="34" charset="0"/>
              <a:buChar char="o"/>
              <a:defRPr/>
            </a:pPr>
            <a:endParaRPr lang="en-US" sz="1800">
              <a:solidFill>
                <a:srgbClr val="404040"/>
              </a:solidFill>
              <a:latin typeface="Candara"/>
              <a:cs typeface="Arial"/>
            </a:endParaRPr>
          </a:p>
          <a:p>
            <a:pPr marL="532765" lvl="4" indent="-266065">
              <a:spcAft>
                <a:spcPts val="600"/>
              </a:spcAft>
              <a:buClr>
                <a:schemeClr val="tx2"/>
              </a:buClr>
              <a:buFont typeface="Courier New" panose="020B0604020202020204" pitchFamily="34" charset="0"/>
              <a:buChar char="o"/>
              <a:defRPr/>
            </a:pPr>
            <a:endParaRPr lang="en-US" sz="1800">
              <a:solidFill>
                <a:srgbClr val="404040"/>
              </a:solidFill>
              <a:latin typeface="Candara"/>
              <a:cs typeface="Arial"/>
            </a:endParaRPr>
          </a:p>
          <a:p>
            <a:pPr marL="285750" indent="-285750">
              <a:buClr>
                <a:schemeClr val="tx2"/>
              </a:buClr>
              <a:defRPr/>
            </a:pPr>
            <a:endParaRPr lang="en-US" sz="2000">
              <a:solidFill>
                <a:srgbClr val="5B9BD5"/>
              </a:solidFill>
              <a:latin typeface="Candara"/>
              <a:cs typeface="Arial"/>
            </a:endParaRPr>
          </a:p>
          <a:p>
            <a:pPr marL="285750" indent="-285750">
              <a:buClr>
                <a:schemeClr val="tx2"/>
              </a:buClr>
              <a:defRPr/>
            </a:pPr>
            <a:endParaRPr lang="en-US" sz="2000">
              <a:solidFill>
                <a:srgbClr val="5B9BD5"/>
              </a:solidFill>
              <a:latin typeface="Candara"/>
              <a:cs typeface="Arial"/>
            </a:endParaRPr>
          </a:p>
          <a:p>
            <a:pPr marL="1075690" lvl="3" indent="-266065">
              <a:spcBef>
                <a:spcPts val="600"/>
              </a:spcBef>
              <a:spcAft>
                <a:spcPts val="600"/>
              </a:spcAft>
              <a:buClr>
                <a:schemeClr val="tx2"/>
              </a:buClr>
              <a:defRPr/>
            </a:pPr>
            <a:endParaRPr lang="en-US" sz="2000">
              <a:solidFill>
                <a:srgbClr val="5B9BD5"/>
              </a:solidFill>
              <a:latin typeface="Arial"/>
              <a:cs typeface="Arial"/>
            </a:endParaRPr>
          </a:p>
          <a:p>
            <a:pPr marL="1075690" lvl="3" indent="-266065">
              <a:spcBef>
                <a:spcPts val="600"/>
              </a:spcBef>
              <a:spcAft>
                <a:spcPts val="600"/>
              </a:spcAft>
              <a:buClr>
                <a:schemeClr val="tx2"/>
              </a:buClr>
              <a:defRPr/>
            </a:pPr>
            <a:endParaRPr lang="en-US" sz="2000">
              <a:solidFill>
                <a:srgbClr val="5B9BD5"/>
              </a:solidFill>
              <a:latin typeface="Arial"/>
              <a:cs typeface="Arial"/>
            </a:endParaRPr>
          </a:p>
        </p:txBody>
      </p:sp>
      <p:sp>
        <p:nvSpPr>
          <p:cNvPr id="4" name="Slide Number Placeholder 3">
            <a:extLst>
              <a:ext uri="{FF2B5EF4-FFF2-40B4-BE49-F238E27FC236}">
                <a16:creationId xmlns:a16="http://schemas.microsoft.com/office/drawing/2014/main" id="{388C06B7-D415-0E0E-2636-9B28D53DF4E8}"/>
              </a:ext>
            </a:extLst>
          </p:cNvPr>
          <p:cNvSpPr>
            <a:spLocks noGrp="1"/>
          </p:cNvSpPr>
          <p:nvPr>
            <p:ph type="sldNum" sz="quarter" idx="11"/>
          </p:nvPr>
        </p:nvSpPr>
        <p:spPr/>
        <p:txBody>
          <a:bodyPr/>
          <a:lstStyle/>
          <a:p>
            <a:fld id="{B27E6957-0569-4F66-87A0-F7A562B6E1C9}" type="slidenum">
              <a:rPr lang="en-US">
                <a:solidFill>
                  <a:prstClr val="white"/>
                </a:solidFill>
                <a:latin typeface="Corbel"/>
              </a:rPr>
              <a:pPr/>
              <a:t>35</a:t>
            </a:fld>
            <a:endParaRPr lang="en-US">
              <a:solidFill>
                <a:prstClr val="white"/>
              </a:solidFill>
              <a:latin typeface="Corbel"/>
            </a:endParaRPr>
          </a:p>
        </p:txBody>
      </p:sp>
    </p:spTree>
    <p:extLst>
      <p:ext uri="{BB962C8B-B14F-4D97-AF65-F5344CB8AC3E}">
        <p14:creationId xmlns:p14="http://schemas.microsoft.com/office/powerpoint/2010/main" val="906686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5D779-E8F4-F14D-D700-AA751A3BC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13C666-6FEE-DC57-A69A-FDF92D50125A}"/>
              </a:ext>
            </a:extLst>
          </p:cNvPr>
          <p:cNvSpPr>
            <a:spLocks noGrp="1"/>
          </p:cNvSpPr>
          <p:nvPr>
            <p:ph type="title"/>
          </p:nvPr>
        </p:nvSpPr>
        <p:spPr/>
        <p:txBody>
          <a:bodyPr>
            <a:noAutofit/>
          </a:bodyPr>
          <a:lstStyle/>
          <a:p>
            <a:pPr>
              <a:defRPr/>
            </a:pPr>
            <a:r>
              <a:rPr lang="en-US">
                <a:latin typeface="Candara" panose="020E0502030303020204" pitchFamily="34" charset="0"/>
              </a:rPr>
              <a:t>§1400Z Qualified Opportunity Zone (QOZ) Modifications    </a:t>
            </a:r>
          </a:p>
        </p:txBody>
      </p:sp>
      <p:sp>
        <p:nvSpPr>
          <p:cNvPr id="3" name="Content Placeholder 2">
            <a:extLst>
              <a:ext uri="{FF2B5EF4-FFF2-40B4-BE49-F238E27FC236}">
                <a16:creationId xmlns:a16="http://schemas.microsoft.com/office/drawing/2014/main" id="{9944AEE2-EC0C-D9DC-1B03-B725AACDF0FA}"/>
              </a:ext>
            </a:extLst>
          </p:cNvPr>
          <p:cNvSpPr>
            <a:spLocks noGrp="1"/>
          </p:cNvSpPr>
          <p:nvPr>
            <p:ph idx="1"/>
          </p:nvPr>
        </p:nvSpPr>
        <p:spPr/>
        <p:txBody>
          <a:bodyPr vert="horz" lIns="0" tIns="0" rIns="0" bIns="0" rtlCol="0" anchor="t">
            <a:noAutofit/>
          </a:bodyPr>
          <a:lstStyle/>
          <a:p>
            <a:pPr>
              <a:defRPr/>
            </a:pPr>
            <a:r>
              <a:rPr lang="en-US" sz="2000">
                <a:solidFill>
                  <a:srgbClr val="404040"/>
                </a:solidFill>
              </a:rPr>
              <a:t>The </a:t>
            </a:r>
            <a:r>
              <a:rPr lang="en-US" sz="2000" err="1">
                <a:solidFill>
                  <a:srgbClr val="404040"/>
                </a:solidFill>
              </a:rPr>
              <a:t>OBBB</a:t>
            </a:r>
            <a:r>
              <a:rPr lang="en-US" sz="2000">
                <a:solidFill>
                  <a:srgbClr val="404040"/>
                </a:solidFill>
              </a:rPr>
              <a:t> makes the §1400Z Qualified Opportunity Zone (</a:t>
            </a:r>
            <a:r>
              <a:rPr lang="en-US" sz="2000" err="1">
                <a:solidFill>
                  <a:srgbClr val="404040"/>
                </a:solidFill>
              </a:rPr>
              <a:t>QOZ</a:t>
            </a:r>
            <a:r>
              <a:rPr lang="en-US" sz="2000">
                <a:solidFill>
                  <a:srgbClr val="404040"/>
                </a:solidFill>
              </a:rPr>
              <a:t>) program permanent</a:t>
            </a:r>
          </a:p>
          <a:p>
            <a:pPr marL="542290" lvl="1" indent="-275590">
              <a:buFont typeface="Courier New" panose="020B0604020202020204" pitchFamily="34" charset="0"/>
              <a:buChar char="o"/>
              <a:defRPr/>
            </a:pPr>
            <a:r>
              <a:rPr lang="en-US" sz="1800">
                <a:solidFill>
                  <a:srgbClr val="404040"/>
                </a:solidFill>
              </a:rPr>
              <a:t>Program was set to expire for new investments on 12/31/26 under TCJA</a:t>
            </a:r>
          </a:p>
          <a:p>
            <a:pPr marL="266065" indent="-266065">
              <a:buFont typeface="Arial" panose="05000000000000000000" pitchFamily="2" charset="2"/>
              <a:buChar char="•"/>
              <a:defRPr/>
            </a:pPr>
            <a:endParaRPr lang="en-US" sz="1400">
              <a:solidFill>
                <a:srgbClr val="404040"/>
              </a:solidFill>
            </a:endParaRPr>
          </a:p>
          <a:p>
            <a:pPr>
              <a:defRPr/>
            </a:pPr>
            <a:r>
              <a:rPr lang="en-US" sz="2000">
                <a:solidFill>
                  <a:srgbClr val="404040"/>
                </a:solidFill>
              </a:rPr>
              <a:t>Creates a Two-tier system:</a:t>
            </a:r>
            <a:endParaRPr lang="en-US"/>
          </a:p>
          <a:p>
            <a:pPr marL="542290" lvl="1" indent="-275590">
              <a:buFont typeface="Courier New" panose="020B0604020202020204" pitchFamily="34" charset="0"/>
              <a:buChar char="o"/>
              <a:defRPr/>
            </a:pPr>
            <a:r>
              <a:rPr lang="en-US" sz="2000"/>
              <a:t>Investments made </a:t>
            </a:r>
            <a:r>
              <a:rPr lang="en-US" sz="2000" u="sng"/>
              <a:t>before</a:t>
            </a:r>
            <a:r>
              <a:rPr lang="en-US" sz="2000"/>
              <a:t> December 31, 2026</a:t>
            </a:r>
          </a:p>
          <a:p>
            <a:pPr marL="542290" lvl="1" indent="-275590">
              <a:buFont typeface="Courier New" panose="020B0604020202020204" pitchFamily="34" charset="0"/>
              <a:buChar char="o"/>
              <a:defRPr/>
            </a:pPr>
            <a:r>
              <a:rPr lang="en-US" sz="2000"/>
              <a:t>Investments made </a:t>
            </a:r>
            <a:r>
              <a:rPr lang="en-US" sz="2000" u="sng"/>
              <a:t>after</a:t>
            </a:r>
            <a:r>
              <a:rPr lang="en-US" sz="2000"/>
              <a:t> December 31, 2026</a:t>
            </a:r>
          </a:p>
          <a:p>
            <a:pPr marL="0" indent="0">
              <a:buNone/>
              <a:defRPr/>
            </a:pPr>
            <a:endParaRPr lang="en-US" sz="1400"/>
          </a:p>
          <a:p>
            <a:pPr>
              <a:defRPr/>
            </a:pPr>
            <a:r>
              <a:rPr lang="en-US" sz="2000"/>
              <a:t>Maintains three main tax benefits similar to those under TCJA with some modifications:</a:t>
            </a:r>
          </a:p>
          <a:p>
            <a:pPr marL="266700" lvl="1" indent="0">
              <a:buNone/>
              <a:defRPr/>
            </a:pPr>
            <a:r>
              <a:rPr lang="en-US" sz="2000" b="1"/>
              <a:t>1. Temporary deferral of current capital gain</a:t>
            </a:r>
            <a:r>
              <a:rPr lang="en-US" sz="2000"/>
              <a:t> – rolling 5 yrs. from investment date</a:t>
            </a:r>
          </a:p>
          <a:p>
            <a:pPr marL="808990" lvl="2" indent="-266065">
              <a:buFont typeface="Wingdings" panose="05000000000000000000" pitchFamily="2" charset="2"/>
              <a:buChar char="§"/>
              <a:defRPr/>
            </a:pPr>
            <a:r>
              <a:rPr lang="en-US" sz="1800"/>
              <a:t>TCJA deferrals end on 12/31/26</a:t>
            </a:r>
            <a:endParaRPr lang="en-US"/>
          </a:p>
          <a:p>
            <a:pPr marL="266700" lvl="1" indent="0">
              <a:buNone/>
              <a:defRPr/>
            </a:pPr>
            <a:r>
              <a:rPr lang="en-US" sz="2000" b="1"/>
              <a:t>2. 10% current capital gain permanent exclusion (basis step-up)</a:t>
            </a:r>
            <a:r>
              <a:rPr lang="en-US" sz="2000"/>
              <a:t> – after 5 yr. holding period</a:t>
            </a:r>
          </a:p>
          <a:p>
            <a:pPr marL="808990" lvl="2" indent="-266065">
              <a:buFont typeface="Wingdings" panose="05000000000000000000" pitchFamily="2" charset="2"/>
              <a:buChar char="§"/>
              <a:defRPr/>
            </a:pPr>
            <a:r>
              <a:rPr lang="en-US" sz="1800"/>
              <a:t>30% for Qualified Rural Opportunity Fund investment</a:t>
            </a:r>
          </a:p>
          <a:p>
            <a:pPr marL="266700" lvl="1" indent="0">
              <a:buNone/>
              <a:defRPr/>
            </a:pPr>
            <a:r>
              <a:rPr lang="en-US" sz="2000" b="1"/>
              <a:t>3. Permanent future gain exclusion on </a:t>
            </a:r>
            <a:r>
              <a:rPr lang="en-US" sz="2000" b="1" err="1"/>
              <a:t>QOZ</a:t>
            </a:r>
            <a:r>
              <a:rPr lang="en-US" sz="2000" b="1"/>
              <a:t> investment appreciation </a:t>
            </a:r>
            <a:r>
              <a:rPr lang="en-US" sz="2000"/>
              <a:t>– after 10 yr. holding period</a:t>
            </a:r>
          </a:p>
          <a:p>
            <a:pPr marL="808990" lvl="2" indent="-266065">
              <a:buFont typeface="Wingdings" panose="05000000000000000000" pitchFamily="2" charset="2"/>
              <a:buChar char="§"/>
              <a:defRPr/>
            </a:pPr>
            <a:r>
              <a:rPr lang="en-US" sz="1800" err="1"/>
              <a:t>OBBB</a:t>
            </a:r>
            <a:r>
              <a:rPr lang="en-US" sz="1800"/>
              <a:t> clarifies that the basis step-up will be frozen at FMV after 30 yrs. </a:t>
            </a:r>
          </a:p>
        </p:txBody>
      </p:sp>
    </p:spTree>
    <p:extLst>
      <p:ext uri="{BB962C8B-B14F-4D97-AF65-F5344CB8AC3E}">
        <p14:creationId xmlns:p14="http://schemas.microsoft.com/office/powerpoint/2010/main" val="199619404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465C8-3CF3-9BF4-EC96-65FA552C6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1402DC-23F7-15CE-3699-5ECDCDF948B6}"/>
              </a:ext>
            </a:extLst>
          </p:cNvPr>
          <p:cNvSpPr>
            <a:spLocks noGrp="1"/>
          </p:cNvSpPr>
          <p:nvPr>
            <p:ph type="title"/>
          </p:nvPr>
        </p:nvSpPr>
        <p:spPr/>
        <p:txBody>
          <a:bodyPr>
            <a:noAutofit/>
          </a:bodyPr>
          <a:lstStyle/>
          <a:p>
            <a:pPr>
              <a:defRPr/>
            </a:pPr>
            <a:r>
              <a:rPr lang="en-US">
                <a:latin typeface="Candara" panose="020E0502030303020204" pitchFamily="34" charset="0"/>
              </a:rPr>
              <a:t>§1400Z Qualified Opportunity Zone (QOZ) Modifications </a:t>
            </a:r>
          </a:p>
        </p:txBody>
      </p:sp>
      <p:sp>
        <p:nvSpPr>
          <p:cNvPr id="3" name="Content Placeholder 2">
            <a:extLst>
              <a:ext uri="{FF2B5EF4-FFF2-40B4-BE49-F238E27FC236}">
                <a16:creationId xmlns:a16="http://schemas.microsoft.com/office/drawing/2014/main" id="{EBC16DCF-CE62-80F0-EEE8-0CF9C565745A}"/>
              </a:ext>
            </a:extLst>
          </p:cNvPr>
          <p:cNvSpPr>
            <a:spLocks noGrp="1"/>
          </p:cNvSpPr>
          <p:nvPr>
            <p:ph idx="1"/>
          </p:nvPr>
        </p:nvSpPr>
        <p:spPr>
          <a:xfrm>
            <a:off x="432000" y="1261641"/>
            <a:ext cx="11073235" cy="5424294"/>
          </a:xfrm>
        </p:spPr>
        <p:txBody>
          <a:bodyPr vert="horz" lIns="0" tIns="0" rIns="0" bIns="0" rtlCol="0" anchor="t">
            <a:noAutofit/>
          </a:bodyPr>
          <a:lstStyle/>
          <a:p>
            <a:pPr>
              <a:defRPr/>
            </a:pPr>
            <a:r>
              <a:rPr lang="en-US" sz="2000"/>
              <a:t>Rolling Designations:</a:t>
            </a:r>
            <a:endParaRPr lang="en-US" sz="2000">
              <a:solidFill>
                <a:srgbClr val="000000"/>
              </a:solidFill>
            </a:endParaRPr>
          </a:p>
          <a:p>
            <a:pPr marL="542290" lvl="1" indent="-266065">
              <a:buFont typeface="Courier New,monospace"/>
              <a:buChar char="o"/>
              <a:defRPr/>
            </a:pPr>
            <a:r>
              <a:rPr lang="en-US" sz="1800"/>
              <a:t>States will re-evaluate and nominate census tracts for QOZ inclusion every 10 years, ensuring designations align with current needs</a:t>
            </a:r>
            <a:endParaRPr lang="en-US" sz="1800">
              <a:solidFill>
                <a:srgbClr val="000000"/>
              </a:solidFill>
            </a:endParaRPr>
          </a:p>
          <a:p>
            <a:pPr marL="542290" lvl="1" indent="-266065">
              <a:buFont typeface="Courier New,monospace"/>
              <a:buChar char="o"/>
              <a:defRPr/>
            </a:pPr>
            <a:r>
              <a:rPr lang="en-US" sz="1800"/>
              <a:t>Recurring 10-year designation cycle, starting July 1, 2026</a:t>
            </a:r>
          </a:p>
          <a:p>
            <a:pPr marL="542290" lvl="1" indent="-266065">
              <a:buFont typeface="Courier New" panose="05000000000000000000" pitchFamily="2" charset="2"/>
              <a:buChar char="o"/>
              <a:defRPr/>
            </a:pPr>
            <a:endParaRPr lang="en-US" sz="800"/>
          </a:p>
          <a:p>
            <a:pPr>
              <a:defRPr/>
            </a:pPr>
            <a:r>
              <a:rPr lang="en-US" sz="2000"/>
              <a:t>Emphasis on Rural Areas: </a:t>
            </a:r>
          </a:p>
          <a:p>
            <a:pPr marL="542290" lvl="1" indent="-285750">
              <a:buFont typeface="Courier New" panose="05000000000000000000" pitchFamily="2" charset="2"/>
              <a:buChar char="o"/>
              <a:defRPr/>
            </a:pPr>
            <a:r>
              <a:rPr lang="en-US" sz="1800"/>
              <a:t>The OBBB introduces Qualified Rural Opportunity Funds (QROFs), offering enhanced tax benefits to stimulate investment in rural zones, including:</a:t>
            </a:r>
          </a:p>
          <a:p>
            <a:pPr marL="808990" lvl="2" indent="-275590">
              <a:buFont typeface="Wingdings" panose="020B0604020202020204" pitchFamily="34" charset="0"/>
              <a:buChar char="§"/>
              <a:defRPr/>
            </a:pPr>
            <a:r>
              <a:rPr lang="en-US" sz="1600"/>
              <a:t>A 30% basis step-up (compared to 10% for standard QOFs) after five years</a:t>
            </a:r>
          </a:p>
          <a:p>
            <a:pPr marL="808990" lvl="2" indent="-275590">
              <a:buFont typeface="Wingdings" panose="020B0604020202020204" pitchFamily="34" charset="0"/>
              <a:buChar char="§"/>
              <a:defRPr/>
            </a:pPr>
            <a:r>
              <a:rPr lang="en-US" sz="1600"/>
              <a:t>Lowered "substantial improvement" threshold for existing structures to 50% (compared to 100% for standard QOFs)</a:t>
            </a:r>
          </a:p>
          <a:p>
            <a:pPr marL="1075690" lvl="3" indent="-266065">
              <a:defRPr/>
            </a:pPr>
            <a:r>
              <a:rPr lang="en-US" sz="1600"/>
              <a:t>Substantial improvement change is effective immediately (most other QOZ changes effective in 2027)</a:t>
            </a:r>
          </a:p>
          <a:p>
            <a:pPr marL="808990" lvl="2" indent="-275590">
              <a:buFont typeface="Wingdings" panose="020B0604020202020204" pitchFamily="34" charset="0"/>
              <a:buChar char="§"/>
              <a:defRPr/>
            </a:pPr>
            <a:r>
              <a:rPr lang="en-US" sz="1600"/>
              <a:t>Mandate that at least 33% of new OZ designations (or all eligible rural areas, if less than 33%) must be located in entirely rural communities</a:t>
            </a:r>
          </a:p>
          <a:p>
            <a:pPr marL="808990" lvl="2" indent="-275590">
              <a:buFont typeface="Wingdings" panose="020B0604020202020204" pitchFamily="34" charset="0"/>
              <a:buChar char="§"/>
              <a:defRPr/>
            </a:pPr>
            <a:endParaRPr lang="en-US" sz="800"/>
          </a:p>
          <a:p>
            <a:pPr marL="542290" lvl="1" indent="-275590">
              <a:buFont typeface="Courier New" panose="020B0604020202020204" pitchFamily="34" charset="0"/>
              <a:buChar char="o"/>
              <a:defRPr/>
            </a:pPr>
            <a:r>
              <a:rPr lang="en-US" sz="2000"/>
              <a:t>Rural Area:</a:t>
            </a:r>
          </a:p>
          <a:p>
            <a:pPr marL="808990" lvl="2" indent="-266065">
              <a:buFont typeface="Wingdings" panose="020B0604020202020204" pitchFamily="34" charset="0"/>
              <a:buChar char="§"/>
              <a:defRPr/>
            </a:pPr>
            <a:r>
              <a:rPr lang="en-US" sz="1800"/>
              <a:t>Any city or town with a population of less than 50,000, excluding census tracts adjacent to a town or city with a population of more than 50,000</a:t>
            </a:r>
          </a:p>
          <a:p>
            <a:pPr marL="808990" lvl="2" indent="-266065">
              <a:buFont typeface="Wingdings" panose="020B0604020202020204" pitchFamily="34" charset="0"/>
              <a:buChar char="§"/>
              <a:defRPr/>
            </a:pPr>
            <a:endParaRPr lang="en-US" sz="1500"/>
          </a:p>
        </p:txBody>
      </p:sp>
    </p:spTree>
    <p:extLst>
      <p:ext uri="{BB962C8B-B14F-4D97-AF65-F5344CB8AC3E}">
        <p14:creationId xmlns:p14="http://schemas.microsoft.com/office/powerpoint/2010/main" val="40080492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CFEE9-B711-92CD-A3EE-4F464732B1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063C0-741A-7AD7-A60E-D3D0B76C8D41}"/>
              </a:ext>
            </a:extLst>
          </p:cNvPr>
          <p:cNvSpPr>
            <a:spLocks noGrp="1"/>
          </p:cNvSpPr>
          <p:nvPr>
            <p:ph type="title"/>
          </p:nvPr>
        </p:nvSpPr>
        <p:spPr/>
        <p:txBody>
          <a:bodyPr>
            <a:noAutofit/>
          </a:bodyPr>
          <a:lstStyle/>
          <a:p>
            <a:pPr>
              <a:defRPr/>
            </a:pPr>
            <a:br>
              <a:rPr lang="en-US">
                <a:latin typeface="Candara" panose="020E0502030303020204" pitchFamily="34" charset="0"/>
              </a:rPr>
            </a:br>
            <a:r>
              <a:rPr lang="en-US">
                <a:latin typeface="Candara" panose="020E0502030303020204" pitchFamily="34" charset="0"/>
              </a:rPr>
              <a:t>§1400Z Qualified Opportunity Zone (QOZ) Modifications </a:t>
            </a:r>
            <a:endParaRPr lang="en-US" b="0">
              <a:solidFill>
                <a:srgbClr val="000000"/>
              </a:solidFill>
              <a:latin typeface="Candara" panose="020E0502030303020204" pitchFamily="34" charset="0"/>
            </a:endParaRPr>
          </a:p>
          <a:p>
            <a:pPr>
              <a:defRPr/>
            </a:pPr>
            <a:endParaRPr lang="en-US">
              <a:latin typeface="Candara" panose="020E0502030303020204" pitchFamily="34" charset="0"/>
            </a:endParaRPr>
          </a:p>
        </p:txBody>
      </p:sp>
      <p:sp>
        <p:nvSpPr>
          <p:cNvPr id="3" name="Content Placeholder 2">
            <a:extLst>
              <a:ext uri="{FF2B5EF4-FFF2-40B4-BE49-F238E27FC236}">
                <a16:creationId xmlns:a16="http://schemas.microsoft.com/office/drawing/2014/main" id="{ABDDD99C-10F7-7F34-B68C-59F3FB45986F}"/>
              </a:ext>
            </a:extLst>
          </p:cNvPr>
          <p:cNvSpPr>
            <a:spLocks noGrp="1"/>
          </p:cNvSpPr>
          <p:nvPr>
            <p:ph idx="1"/>
          </p:nvPr>
        </p:nvSpPr>
        <p:spPr/>
        <p:txBody>
          <a:bodyPr vert="horz" lIns="0" tIns="0" rIns="0" bIns="0" rtlCol="0" anchor="t">
            <a:noAutofit/>
          </a:bodyPr>
          <a:lstStyle/>
          <a:p>
            <a:pPr>
              <a:defRPr/>
            </a:pPr>
            <a:r>
              <a:rPr lang="en-US" sz="2000"/>
              <a:t>Stricter Opportunity Zone Eligibility Criteria:</a:t>
            </a:r>
          </a:p>
          <a:p>
            <a:pPr marL="542290" lvl="1" indent="-275590">
              <a:buFont typeface="Courier New" panose="020B0604020202020204" pitchFamily="34" charset="0"/>
              <a:buChar char="o"/>
              <a:defRPr/>
            </a:pPr>
            <a:r>
              <a:rPr lang="en-US" sz="1800"/>
              <a:t>QOZ designations now focus on genuinely distressed communities</a:t>
            </a:r>
          </a:p>
          <a:p>
            <a:pPr marL="808990" lvl="2" indent="-275590">
              <a:buFont typeface="Wingdings" panose="020B0604020202020204" pitchFamily="34" charset="0"/>
              <a:buChar char="§"/>
              <a:defRPr/>
            </a:pPr>
            <a:r>
              <a:rPr lang="en-US" sz="1600"/>
              <a:t>OBBB eliminated contiguous tracts that previously qualified based on proximity to low-income areas</a:t>
            </a:r>
          </a:p>
          <a:p>
            <a:pPr marL="533400" lvl="2" indent="0">
              <a:buNone/>
              <a:defRPr/>
            </a:pPr>
            <a:endParaRPr lang="en-US" sz="1600"/>
          </a:p>
          <a:p>
            <a:pPr marL="542290" lvl="1" indent="-275590">
              <a:buFont typeface="Courier New" panose="020B0604020202020204" pitchFamily="34" charset="0"/>
              <a:buChar char="o"/>
              <a:defRPr/>
            </a:pPr>
            <a:r>
              <a:rPr lang="en-US" sz="1800"/>
              <a:t>New QOZ Eligible Census Tract thresholds:</a:t>
            </a:r>
          </a:p>
          <a:p>
            <a:pPr marL="808990" lvl="2" indent="-266065">
              <a:buFont typeface="Wingdings" panose="020B0604020202020204" pitchFamily="34" charset="0"/>
              <a:buChar char="§"/>
              <a:defRPr/>
            </a:pPr>
            <a:r>
              <a:rPr lang="en-US" sz="1600"/>
              <a:t>Median family income below 70% of the state or metropolitan median (reduced from 80% under TCJA) </a:t>
            </a:r>
          </a:p>
          <a:p>
            <a:pPr marL="542925" lvl="2" indent="0">
              <a:buNone/>
              <a:defRPr/>
            </a:pPr>
            <a:r>
              <a:rPr lang="en-US" sz="1600"/>
              <a:t>OR:  </a:t>
            </a:r>
          </a:p>
          <a:p>
            <a:pPr marL="808990" lvl="2" indent="-266065">
              <a:buFont typeface="Wingdings" panose="020B0604020202020204" pitchFamily="34" charset="0"/>
              <a:buChar char="§"/>
              <a:defRPr/>
            </a:pPr>
            <a:r>
              <a:rPr lang="en-US" sz="1600"/>
              <a:t>Poverty rate of at least 20%</a:t>
            </a:r>
            <a:endParaRPr lang="en-US"/>
          </a:p>
          <a:p>
            <a:pPr marL="1075690" lvl="3" indent="-266065">
              <a:defRPr/>
            </a:pPr>
            <a:r>
              <a:rPr lang="en-US" sz="1600"/>
              <a:t>However, if poverty rate &gt; 20% but median family income exceeds 125% tract is disqualified to prevent gentrification</a:t>
            </a:r>
            <a:endParaRPr lang="en-US"/>
          </a:p>
          <a:p>
            <a:pPr marL="1075690" lvl="3" indent="-266065">
              <a:defRPr/>
            </a:pPr>
            <a:endParaRPr lang="en-US" sz="1600"/>
          </a:p>
          <a:p>
            <a:pPr marL="808990" lvl="2" indent="-266065">
              <a:buFont typeface="Wingdings" panose="020B0604020202020204" pitchFamily="34" charset="0"/>
              <a:buChar char="§"/>
              <a:defRPr/>
            </a:pPr>
            <a:r>
              <a:rPr lang="en-US" sz="1600"/>
              <a:t>These changes are expected to reduce the number of eligible census tracts available vs. current</a:t>
            </a:r>
          </a:p>
          <a:p>
            <a:pPr marL="809625" lvl="3" indent="0">
              <a:buNone/>
              <a:defRPr/>
            </a:pPr>
            <a:endParaRPr lang="en-US" sz="1600"/>
          </a:p>
          <a:p>
            <a:pPr>
              <a:defRPr/>
            </a:pPr>
            <a:r>
              <a:rPr lang="en-US" sz="2000"/>
              <a:t>Increased Transparency and Accountability: </a:t>
            </a:r>
          </a:p>
          <a:p>
            <a:pPr marL="542290" lvl="1" indent="-275590">
              <a:buFont typeface="Courier New" panose="020B0604020202020204" pitchFamily="34" charset="0"/>
              <a:buChar char="o"/>
              <a:defRPr/>
            </a:pPr>
            <a:r>
              <a:rPr lang="en-US" sz="1800"/>
              <a:t>The OBBB significantly expands compliance and reporting requirements</a:t>
            </a:r>
          </a:p>
          <a:p>
            <a:pPr marL="542290" lvl="1" indent="-275590">
              <a:buFont typeface="Courier New" panose="020B0604020202020204" pitchFamily="34" charset="0"/>
              <a:buChar char="o"/>
              <a:defRPr/>
            </a:pPr>
            <a:r>
              <a:rPr lang="en-US" sz="1800"/>
              <a:t>Enacts higher penalties for noncompliance</a:t>
            </a:r>
          </a:p>
        </p:txBody>
      </p:sp>
    </p:spTree>
    <p:extLst>
      <p:ext uri="{BB962C8B-B14F-4D97-AF65-F5344CB8AC3E}">
        <p14:creationId xmlns:p14="http://schemas.microsoft.com/office/powerpoint/2010/main" val="87784929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FAB0F-983E-D348-F3DE-8288BF7A3C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C9D24-2527-AF3B-32A0-581F5C85C546}"/>
              </a:ext>
            </a:extLst>
          </p:cNvPr>
          <p:cNvSpPr>
            <a:spLocks noGrp="1"/>
          </p:cNvSpPr>
          <p:nvPr>
            <p:ph type="title"/>
          </p:nvPr>
        </p:nvSpPr>
        <p:spPr/>
        <p:txBody>
          <a:bodyPr>
            <a:noAutofit/>
          </a:bodyPr>
          <a:lstStyle/>
          <a:p>
            <a:pPr>
              <a:defRPr/>
            </a:pPr>
            <a:r>
              <a:rPr lang="en-US">
                <a:latin typeface="Candara" panose="020E0502030303020204" pitchFamily="34" charset="0"/>
              </a:rPr>
              <a:t>Employer Provided Meals </a:t>
            </a:r>
          </a:p>
        </p:txBody>
      </p:sp>
      <p:sp>
        <p:nvSpPr>
          <p:cNvPr id="3" name="Content Placeholder 2">
            <a:extLst>
              <a:ext uri="{FF2B5EF4-FFF2-40B4-BE49-F238E27FC236}">
                <a16:creationId xmlns:a16="http://schemas.microsoft.com/office/drawing/2014/main" id="{CD7D6454-166F-9526-88CD-2EDDB04953C0}"/>
              </a:ext>
            </a:extLst>
          </p:cNvPr>
          <p:cNvSpPr>
            <a:spLocks noGrp="1"/>
          </p:cNvSpPr>
          <p:nvPr>
            <p:ph idx="1"/>
          </p:nvPr>
        </p:nvSpPr>
        <p:spPr/>
        <p:txBody>
          <a:bodyPr vert="horz" lIns="0" tIns="0" rIns="0" bIns="0" rtlCol="0" anchor="t">
            <a:normAutofit fontScale="85000" lnSpcReduction="20000"/>
          </a:bodyPr>
          <a:lstStyle/>
          <a:p>
            <a:pPr>
              <a:defRPr/>
            </a:pPr>
            <a:r>
              <a:rPr lang="en-US" sz="2400"/>
              <a:t>After December 31, 2025, the deduction for employer provided meals will be </a:t>
            </a:r>
            <a:r>
              <a:rPr lang="en-US" sz="2400" b="1" u="sng"/>
              <a:t>fully</a:t>
            </a:r>
            <a:r>
              <a:rPr lang="en-US" sz="2400"/>
              <a:t> disallowed, including: </a:t>
            </a:r>
          </a:p>
          <a:p>
            <a:pPr marL="542290" lvl="1" indent="-266065">
              <a:buFont typeface="Courier New" panose="05000000000000000000" pitchFamily="2" charset="2"/>
              <a:buChar char="o"/>
              <a:defRPr/>
            </a:pPr>
            <a:r>
              <a:rPr lang="en-US" sz="2200"/>
              <a:t>Employer-Operated Eating Facilities</a:t>
            </a:r>
          </a:p>
          <a:p>
            <a:pPr marL="542290" lvl="1" indent="-266065">
              <a:buFont typeface="Courier New" panose="05000000000000000000" pitchFamily="2" charset="2"/>
              <a:buChar char="o"/>
              <a:defRPr/>
            </a:pPr>
            <a:r>
              <a:rPr lang="en-US" sz="2200"/>
              <a:t>Overtime meals </a:t>
            </a:r>
          </a:p>
          <a:p>
            <a:pPr marL="542290" lvl="1" indent="-266065">
              <a:buFont typeface="Courier New" panose="05000000000000000000" pitchFamily="2" charset="2"/>
              <a:buChar char="o"/>
              <a:defRPr/>
            </a:pPr>
            <a:r>
              <a:rPr lang="en-US" sz="2200"/>
              <a:t>Meals during business meetings in the office (without customers or clients)</a:t>
            </a:r>
          </a:p>
          <a:p>
            <a:pPr marL="542290" lvl="1" indent="-266065">
              <a:buFont typeface="Courier New" panose="05000000000000000000" pitchFamily="2" charset="2"/>
              <a:buChar char="o"/>
              <a:defRPr/>
            </a:pPr>
            <a:r>
              <a:rPr lang="en-US" sz="2200"/>
              <a:t>Meals for employees on call</a:t>
            </a:r>
          </a:p>
          <a:p>
            <a:pPr marL="0" indent="0">
              <a:buNone/>
              <a:defRPr/>
            </a:pPr>
            <a:endParaRPr lang="en-US" sz="1800"/>
          </a:p>
          <a:p>
            <a:pPr>
              <a:defRPr/>
            </a:pPr>
            <a:r>
              <a:rPr lang="en-US" sz="2400"/>
              <a:t>Limited exception to the §274(o) rules for the following employer provided meals: </a:t>
            </a:r>
          </a:p>
          <a:p>
            <a:pPr marL="542290" lvl="1" indent="-266065">
              <a:buFont typeface="Courier New" panose="05000000000000000000" pitchFamily="2" charset="2"/>
              <a:buChar char="o"/>
              <a:defRPr/>
            </a:pPr>
            <a:r>
              <a:rPr lang="en-US" sz="2200"/>
              <a:t>Restaurants that sell food and beverages to customers and also provide meals to employees</a:t>
            </a:r>
          </a:p>
          <a:p>
            <a:pPr marL="542290" lvl="1" indent="-266065">
              <a:buFont typeface="Courier New" panose="05000000000000000000" pitchFamily="2" charset="2"/>
              <a:buChar char="o"/>
              <a:defRPr/>
            </a:pPr>
            <a:r>
              <a:rPr lang="en-US" sz="2200"/>
              <a:t>Fishing vessels and certain fish processing facilities </a:t>
            </a:r>
          </a:p>
          <a:p>
            <a:pPr marL="542290" lvl="1" indent="-266065">
              <a:buFont typeface="Courier New" panose="05000000000000000000" pitchFamily="2" charset="2"/>
              <a:buChar char="o"/>
              <a:defRPr/>
            </a:pPr>
            <a:r>
              <a:rPr lang="en-US" sz="2200"/>
              <a:t>Oil or gas platforms, drilling rigs, support camps</a:t>
            </a:r>
          </a:p>
          <a:p>
            <a:pPr marL="542290" lvl="1" indent="-266065">
              <a:buFont typeface="Courier New" panose="05000000000000000000" pitchFamily="2" charset="2"/>
              <a:buChar char="o"/>
              <a:defRPr/>
            </a:pPr>
            <a:endParaRPr lang="en-US"/>
          </a:p>
          <a:p>
            <a:pPr>
              <a:defRPr/>
            </a:pPr>
            <a:r>
              <a:rPr lang="en-US" sz="2400"/>
              <a:t>Some uncertainty if disallowance applies to snacks and beverages (generally considered to be a de minimis fringe benefit) or even to occasional lunches with employees off-premises </a:t>
            </a:r>
          </a:p>
          <a:p>
            <a:pPr marL="266065" indent="-266065">
              <a:buFont typeface="Arial" panose="05000000000000000000" pitchFamily="2" charset="2"/>
              <a:buChar char="•"/>
              <a:defRPr/>
            </a:pPr>
            <a:endParaRPr lang="en-US"/>
          </a:p>
          <a:p>
            <a:pPr>
              <a:defRPr/>
            </a:pPr>
            <a:r>
              <a:rPr lang="en-US" sz="2400"/>
              <a:t>Employee picnics, holiday parties, etc. (primarily for benefit of non-highly compensated employees) remain 100% deductible</a:t>
            </a:r>
          </a:p>
          <a:p>
            <a:pPr marL="266065" indent="-266065">
              <a:buFont typeface="Arial" panose="05000000000000000000" pitchFamily="2" charset="2"/>
              <a:buChar char="•"/>
              <a:defRPr/>
            </a:pPr>
            <a:endParaRPr lang="en-US"/>
          </a:p>
          <a:p>
            <a:pPr marL="0" indent="0">
              <a:buNone/>
              <a:defRPr/>
            </a:pPr>
            <a:endParaRPr lang="en-US"/>
          </a:p>
        </p:txBody>
      </p:sp>
    </p:spTree>
    <p:extLst>
      <p:ext uri="{BB962C8B-B14F-4D97-AF65-F5344CB8AC3E}">
        <p14:creationId xmlns:p14="http://schemas.microsoft.com/office/powerpoint/2010/main" val="133902715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C688B0-184B-F26E-7F8F-E2491C825F83}"/>
              </a:ext>
            </a:extLst>
          </p:cNvPr>
          <p:cNvPicPr>
            <a:picLocks noChangeAspect="1"/>
          </p:cNvPicPr>
          <p:nvPr/>
        </p:nvPicPr>
        <p:blipFill>
          <a:blip r:embed="rId2"/>
          <a:stretch>
            <a:fillRect/>
          </a:stretch>
        </p:blipFill>
        <p:spPr>
          <a:xfrm>
            <a:off x="0" y="-21628"/>
            <a:ext cx="6179306" cy="6879628"/>
          </a:xfrm>
          <a:prstGeom prst="rect">
            <a:avLst/>
          </a:prstGeom>
        </p:spPr>
      </p:pic>
      <p:sp>
        <p:nvSpPr>
          <p:cNvPr id="2" name="Title 1">
            <a:extLst>
              <a:ext uri="{FF2B5EF4-FFF2-40B4-BE49-F238E27FC236}">
                <a16:creationId xmlns:a16="http://schemas.microsoft.com/office/drawing/2014/main" id="{2340266D-E70B-B2CF-FA99-59BA99ADB84E}"/>
              </a:ext>
            </a:extLst>
          </p:cNvPr>
          <p:cNvSpPr>
            <a:spLocks noGrp="1"/>
          </p:cNvSpPr>
          <p:nvPr>
            <p:ph type="title"/>
          </p:nvPr>
        </p:nvSpPr>
        <p:spPr/>
        <p:txBody>
          <a:bodyPr>
            <a:normAutofit fontScale="90000"/>
          </a:bodyPr>
          <a:lstStyle/>
          <a:p>
            <a:r>
              <a:rPr lang="en-US"/>
              <a:t>Agenda	</a:t>
            </a:r>
          </a:p>
        </p:txBody>
      </p:sp>
      <p:sp>
        <p:nvSpPr>
          <p:cNvPr id="3" name="Text Placeholder 2">
            <a:extLst>
              <a:ext uri="{FF2B5EF4-FFF2-40B4-BE49-F238E27FC236}">
                <a16:creationId xmlns:a16="http://schemas.microsoft.com/office/drawing/2014/main" id="{22DC4E83-4D64-F402-081E-0D9D37F589CD}"/>
              </a:ext>
            </a:extLst>
          </p:cNvPr>
          <p:cNvSpPr>
            <a:spLocks noGrp="1"/>
          </p:cNvSpPr>
          <p:nvPr>
            <p:ph type="body" sz="quarter" idx="32"/>
          </p:nvPr>
        </p:nvSpPr>
        <p:spPr/>
        <p:txBody>
          <a:bodyPr/>
          <a:lstStyle/>
          <a:p>
            <a:r>
              <a:rPr lang="en-US" dirty="0"/>
              <a:t>Big Thinking. Personal Focus.</a:t>
            </a:r>
          </a:p>
        </p:txBody>
      </p:sp>
      <p:sp>
        <p:nvSpPr>
          <p:cNvPr id="4" name="Content Placeholder 3">
            <a:extLst>
              <a:ext uri="{FF2B5EF4-FFF2-40B4-BE49-F238E27FC236}">
                <a16:creationId xmlns:a16="http://schemas.microsoft.com/office/drawing/2014/main" id="{9C7CE27B-5C31-32CB-3E16-37E9CD76045D}"/>
              </a:ext>
            </a:extLst>
          </p:cNvPr>
          <p:cNvSpPr>
            <a:spLocks noGrp="1"/>
          </p:cNvSpPr>
          <p:nvPr>
            <p:ph sz="half" idx="1"/>
          </p:nvPr>
        </p:nvSpPr>
        <p:spPr/>
        <p:txBody>
          <a:bodyPr/>
          <a:lstStyle/>
          <a:p>
            <a:r>
              <a:rPr lang="en-US">
                <a:latin typeface="Candara"/>
              </a:rPr>
              <a:t>Introduction </a:t>
            </a:r>
          </a:p>
          <a:p>
            <a:r>
              <a:rPr lang="en-US"/>
              <a:t>Business Tax Provisions</a:t>
            </a:r>
          </a:p>
          <a:p>
            <a:r>
              <a:rPr lang="en-US"/>
              <a:t>State and Local Tax Updates</a:t>
            </a:r>
          </a:p>
          <a:p>
            <a:r>
              <a:rPr lang="en-US">
                <a:latin typeface="Candara"/>
              </a:rPr>
              <a:t>Individual Tax Provisions</a:t>
            </a:r>
          </a:p>
          <a:p>
            <a:r>
              <a:rPr lang="en-US">
                <a:latin typeface="Candara"/>
              </a:rPr>
              <a:t>Gift and Estate Tax Provisions</a:t>
            </a:r>
          </a:p>
          <a:p>
            <a:endParaRPr lang="en-US"/>
          </a:p>
        </p:txBody>
      </p:sp>
    </p:spTree>
    <p:extLst>
      <p:ext uri="{BB962C8B-B14F-4D97-AF65-F5344CB8AC3E}">
        <p14:creationId xmlns:p14="http://schemas.microsoft.com/office/powerpoint/2010/main" val="4128323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l="9" r="9"/>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nchor="ctr"/>
          <a:lstStyle/>
          <a:p>
            <a:pPr algn="ctr"/>
            <a:r>
              <a:rPr lang="en-US" sz="4800" spc="-150" err="1">
                <a:latin typeface="Corbel" panose="020B0503020204020204" pitchFamily="34" charset="0"/>
              </a:rPr>
              <a:t>OBBB</a:t>
            </a:r>
            <a:r>
              <a:rPr lang="en-US" sz="4800" spc="-150">
                <a:latin typeface="Corbel" panose="020B0503020204020204" pitchFamily="34" charset="0"/>
              </a:rPr>
              <a:t> State and Local Tax Updates</a:t>
            </a:r>
            <a:br>
              <a:rPr lang="en-US" sz="4800" spc="-150"/>
            </a:br>
            <a:endParaRPr lang="en-US" sz="3200" spc="-15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p:txBody>
          <a:bodyPr/>
          <a:lstStyle/>
          <a:p>
            <a:endParaRPr lang="en-US">
              <a:latin typeface="Corbel" panose="020B0503020204020204" pitchFamily="34" charset="0"/>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74924" y="6242163"/>
            <a:ext cx="2022738" cy="350807"/>
          </a:xfrm>
          <a:prstGeom prst="rect">
            <a:avLst/>
          </a:prstGeom>
        </p:spPr>
      </p:pic>
    </p:spTree>
    <p:extLst>
      <p:ext uri="{BB962C8B-B14F-4D97-AF65-F5344CB8AC3E}">
        <p14:creationId xmlns:p14="http://schemas.microsoft.com/office/powerpoint/2010/main" val="302779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A154-59B1-49AF-BD99-0A4493837851}"/>
              </a:ext>
            </a:extLst>
          </p:cNvPr>
          <p:cNvSpPr>
            <a:spLocks noGrp="1"/>
          </p:cNvSpPr>
          <p:nvPr>
            <p:ph type="title"/>
          </p:nvPr>
        </p:nvSpPr>
        <p:spPr/>
        <p:txBody>
          <a:bodyPr/>
          <a:lstStyle/>
          <a:p>
            <a:pPr>
              <a:defRPr/>
            </a:pPr>
            <a:r>
              <a:rPr lang="en-US">
                <a:latin typeface="Candara" panose="020E0502030303020204" pitchFamily="34" charset="0"/>
              </a:rPr>
              <a:t>State Tax Implications: IRC Conformity</a:t>
            </a:r>
          </a:p>
        </p:txBody>
      </p:sp>
      <p:sp>
        <p:nvSpPr>
          <p:cNvPr id="3" name="Content Placeholder 2">
            <a:extLst>
              <a:ext uri="{FF2B5EF4-FFF2-40B4-BE49-F238E27FC236}">
                <a16:creationId xmlns:a16="http://schemas.microsoft.com/office/drawing/2014/main" id="{5B54BF6E-2372-40DD-978B-71538DB1794C}"/>
              </a:ext>
            </a:extLst>
          </p:cNvPr>
          <p:cNvSpPr>
            <a:spLocks noGrp="1"/>
          </p:cNvSpPr>
          <p:nvPr>
            <p:ph idx="1"/>
          </p:nvPr>
        </p:nvSpPr>
        <p:spPr/>
        <p:txBody>
          <a:bodyPr/>
          <a:lstStyle/>
          <a:p>
            <a:pPr>
              <a:defRPr/>
            </a:pPr>
            <a:r>
              <a:rPr lang="en-US"/>
              <a:t>States generally conform to the IRC based on their conformity statutes:</a:t>
            </a:r>
          </a:p>
          <a:p>
            <a:pPr marL="542290" lvl="1" indent="-266065">
              <a:lnSpc>
                <a:spcPct val="80000"/>
              </a:lnSpc>
              <a:buFont typeface="Courier New" panose="05000000000000000000" pitchFamily="2" charset="2"/>
              <a:buChar char="o"/>
              <a:defRPr/>
            </a:pPr>
            <a:r>
              <a:rPr lang="en-US"/>
              <a:t>Rolling conformity</a:t>
            </a:r>
          </a:p>
          <a:p>
            <a:pPr marL="808990" lvl="2" indent="-275590">
              <a:buFont typeface="Wingdings" panose="020B0604020202020204" pitchFamily="34" charset="0"/>
              <a:buChar char="§"/>
              <a:defRPr/>
            </a:pPr>
            <a:r>
              <a:rPr lang="en-US"/>
              <a:t>Conform to the IRC automatically as the IRC is amended</a:t>
            </a:r>
          </a:p>
          <a:p>
            <a:pPr marL="808990" lvl="2" indent="-275590">
              <a:buFont typeface="Wingdings" panose="020B0604020202020204" pitchFamily="34" charset="0"/>
              <a:buChar char="§"/>
              <a:defRPr/>
            </a:pPr>
            <a:endParaRPr lang="en-US" sz="1600"/>
          </a:p>
          <a:p>
            <a:pPr marL="542290" lvl="1" indent="-266065">
              <a:lnSpc>
                <a:spcPct val="80000"/>
              </a:lnSpc>
              <a:buFont typeface="Courier New" panose="05000000000000000000" pitchFamily="2" charset="2"/>
              <a:buChar char="o"/>
              <a:defRPr/>
            </a:pPr>
            <a:r>
              <a:rPr lang="en-US"/>
              <a:t>Static Conformity</a:t>
            </a:r>
          </a:p>
          <a:p>
            <a:pPr marL="808990" lvl="2" indent="-275590">
              <a:buFont typeface="Wingdings" panose="020B0604020202020204" pitchFamily="34" charset="0"/>
              <a:buChar char="§"/>
              <a:defRPr/>
            </a:pPr>
            <a:r>
              <a:rPr lang="en-US"/>
              <a:t>Conform to the IRC as of a specific date</a:t>
            </a:r>
          </a:p>
          <a:p>
            <a:pPr marL="808990" lvl="2" indent="-275590">
              <a:buFont typeface="Wingdings" panose="020B0604020202020204" pitchFamily="34" charset="0"/>
              <a:buChar char="§"/>
              <a:defRPr/>
            </a:pPr>
            <a:endParaRPr lang="en-US" sz="1600"/>
          </a:p>
          <a:p>
            <a:pPr marL="542290" lvl="1" indent="-266065">
              <a:lnSpc>
                <a:spcPct val="80000"/>
              </a:lnSpc>
              <a:buFont typeface="Courier New" panose="05000000000000000000" pitchFamily="2" charset="2"/>
              <a:buChar char="o"/>
              <a:defRPr/>
            </a:pPr>
            <a:r>
              <a:rPr lang="en-US"/>
              <a:t>Selective Conformity (only a few states – PA individual tax)</a:t>
            </a:r>
          </a:p>
          <a:p>
            <a:pPr marL="808990" lvl="2" indent="-275590">
              <a:buFont typeface="Wingdings" panose="020B0604020202020204" pitchFamily="34" charset="0"/>
              <a:buChar char="§"/>
              <a:defRPr/>
            </a:pPr>
            <a:r>
              <a:rPr lang="en-US"/>
              <a:t>State picks what federal provisions are adopted into their state tax codes</a:t>
            </a:r>
          </a:p>
          <a:p>
            <a:pPr lvl="1">
              <a:defRPr/>
            </a:pPr>
            <a:endParaRPr lang="en-US"/>
          </a:p>
          <a:p>
            <a:pPr>
              <a:defRPr/>
            </a:pPr>
            <a:r>
              <a:rPr lang="en-US"/>
              <a:t>Currently the states are in about a 50/50 split between rolling and static conformity</a:t>
            </a:r>
          </a:p>
          <a:p>
            <a:pPr>
              <a:defRPr/>
            </a:pPr>
            <a:endParaRPr lang="en-US" sz="2000"/>
          </a:p>
        </p:txBody>
      </p:sp>
    </p:spTree>
    <p:extLst>
      <p:ext uri="{BB962C8B-B14F-4D97-AF65-F5344CB8AC3E}">
        <p14:creationId xmlns:p14="http://schemas.microsoft.com/office/powerpoint/2010/main" val="3850403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797BD5BB-590D-7FCE-CA6B-BFCEBBFAA822}"/>
              </a:ext>
            </a:extLst>
          </p:cNvPr>
          <p:cNvPicPr>
            <a:picLocks noChangeAspect="1"/>
          </p:cNvPicPr>
          <p:nvPr/>
        </p:nvPicPr>
        <p:blipFill>
          <a:blip r:embed="rId2"/>
          <a:stretch>
            <a:fillRect/>
          </a:stretch>
        </p:blipFill>
        <p:spPr>
          <a:xfrm>
            <a:off x="261156" y="349355"/>
            <a:ext cx="11412894" cy="6398686"/>
          </a:xfrm>
          <a:prstGeom prst="rect">
            <a:avLst/>
          </a:prstGeom>
        </p:spPr>
      </p:pic>
    </p:spTree>
    <p:extLst>
      <p:ext uri="{BB962C8B-B14F-4D97-AF65-F5344CB8AC3E}">
        <p14:creationId xmlns:p14="http://schemas.microsoft.com/office/powerpoint/2010/main" val="651739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nchor="ctr"/>
          <a:lstStyle/>
          <a:p>
            <a:pPr algn="ctr"/>
            <a:r>
              <a:rPr lang="en-US" sz="4800" spc="-150">
                <a:latin typeface="Corbel" panose="020B0503020204020204" pitchFamily="34" charset="0"/>
              </a:rPr>
              <a:t>OBBB Individual Tax Updates</a:t>
            </a:r>
            <a:br>
              <a:rPr lang="en-US" sz="4800" spc="-150"/>
            </a:br>
            <a:endParaRPr lang="en-US" sz="3200" spc="-15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p:txBody>
          <a:bodyPr/>
          <a:lstStyle/>
          <a:p>
            <a:endParaRPr lang="en-US">
              <a:latin typeface="Corbel" panose="020B0503020204020204" pitchFamily="34" charset="0"/>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74924" y="6242163"/>
            <a:ext cx="2022738" cy="350807"/>
          </a:xfrm>
          <a:prstGeom prst="rect">
            <a:avLst/>
          </a:prstGeom>
        </p:spPr>
      </p:pic>
    </p:spTree>
    <p:extLst>
      <p:ext uri="{BB962C8B-B14F-4D97-AF65-F5344CB8AC3E}">
        <p14:creationId xmlns:p14="http://schemas.microsoft.com/office/powerpoint/2010/main" val="405102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35278-2EA8-1CF5-83E0-17A4F92D0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B6BD3-2E7F-1A3F-F2A7-E498C3D21910}"/>
              </a:ext>
            </a:extLst>
          </p:cNvPr>
          <p:cNvSpPr>
            <a:spLocks noGrp="1"/>
          </p:cNvSpPr>
          <p:nvPr>
            <p:ph type="title"/>
          </p:nvPr>
        </p:nvSpPr>
        <p:spPr/>
        <p:txBody>
          <a:bodyPr>
            <a:normAutofit/>
          </a:bodyPr>
          <a:lstStyle/>
          <a:p>
            <a:r>
              <a:rPr lang="en-US">
                <a:latin typeface="Candara" panose="020E0502030303020204" pitchFamily="34" charset="0"/>
              </a:rPr>
              <a:t>TCJA Provisions Made Permanent</a:t>
            </a:r>
          </a:p>
        </p:txBody>
      </p:sp>
      <p:sp>
        <p:nvSpPr>
          <p:cNvPr id="4" name="Content Placeholder 3">
            <a:extLst>
              <a:ext uri="{FF2B5EF4-FFF2-40B4-BE49-F238E27FC236}">
                <a16:creationId xmlns:a16="http://schemas.microsoft.com/office/drawing/2014/main" id="{F26D3DC6-81B4-CC34-7E20-8FEF107C888C}"/>
              </a:ext>
            </a:extLst>
          </p:cNvPr>
          <p:cNvSpPr>
            <a:spLocks noGrp="1"/>
          </p:cNvSpPr>
          <p:nvPr>
            <p:ph idx="1"/>
          </p:nvPr>
        </p:nvSpPr>
        <p:spPr/>
        <p:txBody>
          <a:bodyPr>
            <a:normAutofit/>
          </a:bodyPr>
          <a:lstStyle/>
          <a:p>
            <a:r>
              <a:rPr lang="en-US"/>
              <a:t>The seven existing tax brackets and rates created by the TCJA remain</a:t>
            </a:r>
          </a:p>
          <a:p>
            <a:pPr lvl="1">
              <a:buFont typeface="Courier New" panose="02070309020205020404" pitchFamily="49" charset="0"/>
              <a:buChar char="o"/>
            </a:pPr>
            <a:r>
              <a:rPr lang="en-US"/>
              <a:t>10%, 12%, 22%, 24%, 32%, 35%, 37%</a:t>
            </a:r>
          </a:p>
          <a:p>
            <a:pPr lvl="1">
              <a:buFont typeface="Courier New" panose="02070309020205020404" pitchFamily="49" charset="0"/>
              <a:buChar char="o"/>
            </a:pPr>
            <a:r>
              <a:rPr lang="en-US"/>
              <a:t>The 10% and 12% brackets were widened</a:t>
            </a:r>
          </a:p>
          <a:p>
            <a:pPr lvl="1">
              <a:buFont typeface="Courier New" panose="02070309020205020404" pitchFamily="49" charset="0"/>
              <a:buChar char="o"/>
            </a:pPr>
            <a:r>
              <a:rPr lang="en-US"/>
              <a:t>All brackets will continue to be indexed for inflation</a:t>
            </a:r>
          </a:p>
          <a:p>
            <a:pPr marL="457200" lvl="1" indent="0">
              <a:buNone/>
            </a:pPr>
            <a:endParaRPr lang="en-US"/>
          </a:p>
          <a:p>
            <a:r>
              <a:rPr lang="en-US"/>
              <a:t>Standard deduction remains, is enhanced in 2025 and will increase with inflation.</a:t>
            </a:r>
          </a:p>
          <a:p>
            <a:pPr>
              <a:buFont typeface="Wingdings" panose="05000000000000000000" pitchFamily="2" charset="2"/>
              <a:buChar char="Ø"/>
            </a:pPr>
            <a:endParaRPr lang="en-US"/>
          </a:p>
          <a:p>
            <a:pPr>
              <a:buFont typeface="Wingdings" panose="05000000000000000000" pitchFamily="2" charset="2"/>
              <a:buChar char="Ø"/>
            </a:pPr>
            <a:endParaRPr lang="en-US"/>
          </a:p>
        </p:txBody>
      </p:sp>
      <p:pic>
        <p:nvPicPr>
          <p:cNvPr id="5" name="Picture 4" descr="A close-up of a chart&#10;&#10;AI-generated content may be incorrect.">
            <a:extLst>
              <a:ext uri="{FF2B5EF4-FFF2-40B4-BE49-F238E27FC236}">
                <a16:creationId xmlns:a16="http://schemas.microsoft.com/office/drawing/2014/main" id="{94A58C83-F275-488A-41CF-DC876A0E1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755" y="3929317"/>
            <a:ext cx="7582290" cy="2375022"/>
          </a:xfrm>
          <a:prstGeom prst="rect">
            <a:avLst/>
          </a:prstGeom>
        </p:spPr>
      </p:pic>
    </p:spTree>
    <p:extLst>
      <p:ext uri="{BB962C8B-B14F-4D97-AF65-F5344CB8AC3E}">
        <p14:creationId xmlns:p14="http://schemas.microsoft.com/office/powerpoint/2010/main" val="265499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B09E0-D33E-A8BC-DFF5-3B8176A44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55798-2B76-056C-CD71-078EE2C2401D}"/>
              </a:ext>
            </a:extLst>
          </p:cNvPr>
          <p:cNvSpPr>
            <a:spLocks noGrp="1"/>
          </p:cNvSpPr>
          <p:nvPr>
            <p:ph type="title"/>
          </p:nvPr>
        </p:nvSpPr>
        <p:spPr>
          <a:xfrm>
            <a:off x="432000" y="376700"/>
            <a:ext cx="10921800" cy="642875"/>
          </a:xfrm>
        </p:spPr>
        <p:txBody>
          <a:bodyPr>
            <a:normAutofit/>
          </a:bodyPr>
          <a:lstStyle/>
          <a:p>
            <a:r>
              <a:rPr lang="en-US" b="1">
                <a:latin typeface="Candara" panose="020E0502030303020204" pitchFamily="34" charset="0"/>
              </a:rPr>
              <a:t>TCJA Provisions Made Permanent</a:t>
            </a:r>
          </a:p>
        </p:txBody>
      </p:sp>
      <p:sp>
        <p:nvSpPr>
          <p:cNvPr id="4" name="Content Placeholder 3">
            <a:extLst>
              <a:ext uri="{FF2B5EF4-FFF2-40B4-BE49-F238E27FC236}">
                <a16:creationId xmlns:a16="http://schemas.microsoft.com/office/drawing/2014/main" id="{9B338EFC-AB93-E705-82F5-0685E61D6316}"/>
              </a:ext>
            </a:extLst>
          </p:cNvPr>
          <p:cNvSpPr>
            <a:spLocks noGrp="1"/>
          </p:cNvSpPr>
          <p:nvPr>
            <p:ph idx="1"/>
          </p:nvPr>
        </p:nvSpPr>
        <p:spPr/>
        <p:txBody>
          <a:bodyPr vert="horz" lIns="0" tIns="0" rIns="0" bIns="0" rtlCol="0" anchor="t">
            <a:normAutofit/>
          </a:bodyPr>
          <a:lstStyle/>
          <a:p>
            <a:pPr marL="228600" marR="0" lvl="0" indent="-22860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Candara"/>
              </a:rPr>
              <a:t>Mortgage interest limitation remains at $750,000</a:t>
            </a:r>
            <a:endParaRPr lang="en-US" sz="2400" b="0" i="0" u="none" strike="noStrike" kern="1200" cap="none" spc="0" normalizeH="0" baseline="0" noProof="0">
              <a:ln>
                <a:noFill/>
              </a:ln>
              <a:solidFill>
                <a:prstClr val="black">
                  <a:lumMod val="75000"/>
                  <a:lumOff val="25000"/>
                </a:prstClr>
              </a:solidFill>
              <a:effectLst/>
              <a:uLnTx/>
              <a:uFillTx/>
              <a:latin typeface="Candara"/>
            </a:endParaRPr>
          </a:p>
          <a:p>
            <a:pPr marL="723900" lvl="1" indent="-457200">
              <a:lnSpc>
                <a:spcPct val="100000"/>
              </a:lnSpc>
              <a:spcBef>
                <a:spcPts val="600"/>
              </a:spcBef>
              <a:buClr>
                <a:srgbClr val="ED7D31"/>
              </a:buClr>
              <a:buFont typeface="Courier New" panose="02070309020205020404" pitchFamily="49" charset="0"/>
              <a:buChar char="o"/>
              <a:defRPr/>
            </a:pPr>
            <a:r>
              <a:rPr kumimoji="0" lang="en-US" sz="2200" b="0" i="0" u="none" strike="noStrike" kern="1200" cap="none" spc="0" normalizeH="0" baseline="0" noProof="0">
                <a:ln>
                  <a:noFill/>
                </a:ln>
                <a:solidFill>
                  <a:prstClr val="black">
                    <a:lumMod val="75000"/>
                    <a:lumOff val="25000"/>
                  </a:prstClr>
                </a:solidFill>
                <a:effectLst/>
                <a:uLnTx/>
                <a:uFillTx/>
                <a:latin typeface="Candara" panose="020E0502030303020204" pitchFamily="34" charset="0"/>
                <a:ea typeface="+mn-ea"/>
                <a:cs typeface="+mn-cs"/>
              </a:rPr>
              <a:t>One change: mortgage interest premiums are now deductible starting in tax year 2026</a:t>
            </a:r>
          </a:p>
          <a:p>
            <a:pPr marL="723900" lvl="1" indent="-457200">
              <a:lnSpc>
                <a:spcPct val="100000"/>
              </a:lnSpc>
              <a:spcBef>
                <a:spcPts val="600"/>
              </a:spcBef>
              <a:buClr>
                <a:srgbClr val="ED7D31"/>
              </a:buClr>
              <a:buFont typeface="Courier New" panose="02070309020205020404" pitchFamily="49" charset="0"/>
              <a:buChar char="o"/>
              <a:defRPr/>
            </a:pPr>
            <a:endParaRPr lang="en-US" sz="2200" b="0" i="0" u="none" strike="noStrike" kern="1200" cap="none" spc="0" normalizeH="0" baseline="0" noProof="0">
              <a:ln>
                <a:noFill/>
              </a:ln>
              <a:solidFill>
                <a:prstClr val="black">
                  <a:lumMod val="75000"/>
                  <a:lumOff val="25000"/>
                </a:prstClr>
              </a:solidFill>
              <a:effectLst/>
              <a:uLnTx/>
              <a:uFillTx/>
              <a:latin typeface="Candara" panose="020E0502030303020204" pitchFamily="34" charset="0"/>
            </a:endParaRPr>
          </a:p>
          <a:p>
            <a:pPr marL="228600" marR="0" lvl="0" indent="-22860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Char char="»"/>
              <a:tabLst/>
              <a:defRPr/>
            </a:pPr>
            <a:r>
              <a:rPr lang="en-US">
                <a:solidFill>
                  <a:prstClr val="black">
                    <a:lumMod val="75000"/>
                    <a:lumOff val="25000"/>
                  </a:prstClr>
                </a:solidFill>
                <a:latin typeface="Candara"/>
              </a:rPr>
              <a:t>Miscellaneous itemized deductions have been permanently disallowed</a:t>
            </a:r>
          </a:p>
          <a:p>
            <a:pPr marL="723900" lvl="1" indent="-457200">
              <a:lnSpc>
                <a:spcPct val="100000"/>
              </a:lnSpc>
              <a:spcBef>
                <a:spcPts val="600"/>
              </a:spcBef>
              <a:buClr>
                <a:srgbClr val="ED7D31"/>
              </a:buClr>
              <a:buFont typeface="Courier New" panose="02070309020205020404" pitchFamily="49" charset="0"/>
              <a:buChar char="o"/>
              <a:defRPr/>
            </a:pPr>
            <a:r>
              <a:rPr lang="en-US">
                <a:solidFill>
                  <a:prstClr val="black">
                    <a:lumMod val="75000"/>
                    <a:lumOff val="25000"/>
                  </a:prstClr>
                </a:solidFill>
                <a:latin typeface="Candara" panose="020E0502030303020204" pitchFamily="34" charset="0"/>
              </a:rPr>
              <a:t>Prior to TCJA, these included items such as investment expenses, accounting fees, and unreimbursed employee expenses</a:t>
            </a:r>
          </a:p>
          <a:p>
            <a:pPr marL="266700" lvl="1" indent="0">
              <a:lnSpc>
                <a:spcPct val="100000"/>
              </a:lnSpc>
              <a:spcBef>
                <a:spcPts val="600"/>
              </a:spcBef>
              <a:buClr>
                <a:srgbClr val="ED7D31"/>
              </a:buClr>
              <a:buNone/>
              <a:defRPr/>
            </a:pPr>
            <a:endParaRPr lang="en-US">
              <a:solidFill>
                <a:prstClr val="black">
                  <a:lumMod val="75000"/>
                  <a:lumOff val="25000"/>
                </a:prstClr>
              </a:solidFill>
              <a:latin typeface="Candara" panose="020E0502030303020204" pitchFamily="34" charset="0"/>
            </a:endParaRPr>
          </a:p>
          <a:p>
            <a:pPr marL="723900" lvl="1" indent="-457200">
              <a:lnSpc>
                <a:spcPct val="100000"/>
              </a:lnSpc>
              <a:spcBef>
                <a:spcPts val="600"/>
              </a:spcBef>
              <a:buClr>
                <a:srgbClr val="ED7D31"/>
              </a:buClr>
              <a:buFont typeface="Courier New" panose="02070309020205020404" pitchFamily="49" charset="0"/>
              <a:buChar char="o"/>
              <a:defRPr/>
            </a:pPr>
            <a:r>
              <a:rPr lang="en-US">
                <a:solidFill>
                  <a:prstClr val="black">
                    <a:lumMod val="75000"/>
                    <a:lumOff val="25000"/>
                  </a:prstClr>
                </a:solidFill>
                <a:latin typeface="Candara" panose="020E0502030303020204" pitchFamily="34" charset="0"/>
              </a:rPr>
              <a:t>One change: </a:t>
            </a:r>
            <a:r>
              <a:rPr lang="en-US" b="1">
                <a:solidFill>
                  <a:prstClr val="black">
                    <a:lumMod val="75000"/>
                    <a:lumOff val="25000"/>
                  </a:prstClr>
                </a:solidFill>
                <a:latin typeface="Candara" panose="020E0502030303020204" pitchFamily="34" charset="0"/>
              </a:rPr>
              <a:t>educator expenses </a:t>
            </a:r>
            <a:r>
              <a:rPr lang="en-US">
                <a:solidFill>
                  <a:prstClr val="black">
                    <a:lumMod val="75000"/>
                    <a:lumOff val="25000"/>
                  </a:prstClr>
                </a:solidFill>
                <a:latin typeface="Candara" panose="020E0502030303020204" pitchFamily="34" charset="0"/>
              </a:rPr>
              <a:t>are no longer considered miscellaneous deductions and are allowed as an itemized deduction. This is in addition to the deduction for educator expenses allowed on Schedule 1 (which is limited to $300 or $600 MFJ)</a:t>
            </a:r>
          </a:p>
          <a:p>
            <a:pPr marL="228600" marR="0" lvl="0" indent="-228600" algn="l" defTabSz="914400" rtl="0" eaLnBrk="1" fontAlgn="auto" latinLnBrk="0" hangingPunct="1">
              <a:lnSpc>
                <a:spcPct val="100000"/>
              </a:lnSpc>
              <a:spcBef>
                <a:spcPts val="600"/>
              </a:spcBef>
              <a:spcAft>
                <a:spcPts val="0"/>
              </a:spcAft>
              <a:buClr>
                <a:srgbClr val="ED7D31"/>
              </a:buClr>
              <a:buSzTx/>
              <a:buFont typeface="Candara" panose="020E0502030303020204" pitchFamily="34" charset="0"/>
              <a:buChar char="»"/>
              <a:tabLst/>
              <a:defRPr/>
            </a:pPr>
            <a:endParaRPr lang="en-US" sz="3300">
              <a:solidFill>
                <a:prstClr val="black">
                  <a:lumMod val="75000"/>
                  <a:lumOff val="25000"/>
                </a:prstClr>
              </a:solidFill>
              <a:latin typeface="Candara"/>
            </a:endParaRPr>
          </a:p>
        </p:txBody>
      </p:sp>
    </p:spTree>
    <p:extLst>
      <p:ext uri="{BB962C8B-B14F-4D97-AF65-F5344CB8AC3E}">
        <p14:creationId xmlns:p14="http://schemas.microsoft.com/office/powerpoint/2010/main" val="370796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6F98-861F-8C16-FDB4-28564A4CA6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12457-C733-9FBE-B202-B7D00C34C4D9}"/>
              </a:ext>
            </a:extLst>
          </p:cNvPr>
          <p:cNvSpPr>
            <a:spLocks noGrp="1"/>
          </p:cNvSpPr>
          <p:nvPr>
            <p:ph type="title"/>
          </p:nvPr>
        </p:nvSpPr>
        <p:spPr/>
        <p:txBody>
          <a:bodyPr>
            <a:normAutofit/>
          </a:bodyPr>
          <a:lstStyle/>
          <a:p>
            <a:r>
              <a:rPr lang="en-US">
                <a:latin typeface="Candara" panose="020E0502030303020204" pitchFamily="34" charset="0"/>
              </a:rPr>
              <a:t>Itemized Deduction Limitation</a:t>
            </a:r>
          </a:p>
        </p:txBody>
      </p:sp>
      <p:sp>
        <p:nvSpPr>
          <p:cNvPr id="4" name="Content Placeholder 3">
            <a:extLst>
              <a:ext uri="{FF2B5EF4-FFF2-40B4-BE49-F238E27FC236}">
                <a16:creationId xmlns:a16="http://schemas.microsoft.com/office/drawing/2014/main" id="{58BD67FD-77D7-2059-0F2E-4728E0B88709}"/>
              </a:ext>
            </a:extLst>
          </p:cNvPr>
          <p:cNvSpPr>
            <a:spLocks noGrp="1"/>
          </p:cNvSpPr>
          <p:nvPr>
            <p:ph idx="1"/>
          </p:nvPr>
        </p:nvSpPr>
        <p:spPr/>
        <p:txBody>
          <a:bodyPr>
            <a:normAutofit/>
          </a:bodyPr>
          <a:lstStyle/>
          <a:p>
            <a:r>
              <a:rPr lang="en-US"/>
              <a:t>Itemized Deductions Limited</a:t>
            </a:r>
          </a:p>
          <a:p>
            <a:pPr lvl="1">
              <a:buFont typeface="Courier New" panose="02070309020205020404" pitchFamily="49" charset="0"/>
              <a:buChar char="o"/>
            </a:pPr>
            <a:r>
              <a:rPr lang="en-US"/>
              <a:t>There will be an overall limit on the tax benefit of itemized deductions (including SALT deductions, charitable contributions, and mortgage and investment interest) at 35%, meaning the highest bracket taxpayers will be capped at deducting 35% of itemized deductions rather than 37%</a:t>
            </a:r>
          </a:p>
          <a:p>
            <a:pPr lvl="2">
              <a:buFont typeface="Wingdings" panose="05000000000000000000" pitchFamily="2" charset="2"/>
              <a:buChar char="§"/>
            </a:pPr>
            <a:r>
              <a:rPr lang="en-US"/>
              <a:t>2% haircut</a:t>
            </a:r>
          </a:p>
          <a:p>
            <a:pPr lvl="2">
              <a:buFont typeface="Wingdings" panose="05000000000000000000" pitchFamily="2" charset="2"/>
              <a:buChar char="§"/>
            </a:pPr>
            <a:r>
              <a:rPr lang="en-US"/>
              <a:t>The 37% tax bracket is reached at roughly $626,000 Single and $752,000 MFJ</a:t>
            </a:r>
          </a:p>
          <a:p>
            <a:pPr lvl="2">
              <a:buFont typeface="Wingdings" panose="05000000000000000000" pitchFamily="2" charset="2"/>
              <a:buChar char="§"/>
            </a:pPr>
            <a:endParaRPr lang="en-US"/>
          </a:p>
          <a:p>
            <a:pPr lvl="1">
              <a:buFont typeface="Courier New" panose="02070309020205020404" pitchFamily="49" charset="0"/>
              <a:buChar char="o"/>
            </a:pPr>
            <a:r>
              <a:rPr lang="en-US"/>
              <a:t>This provision goes into effect in </a:t>
            </a:r>
            <a:r>
              <a:rPr lang="en-US" b="1">
                <a:solidFill>
                  <a:schemeClr val="tx1"/>
                </a:solidFill>
              </a:rPr>
              <a:t>tax year 2026</a:t>
            </a:r>
          </a:p>
          <a:p>
            <a:pPr lvl="1">
              <a:buFont typeface="Courier New" panose="02070309020205020404" pitchFamily="49" charset="0"/>
              <a:buChar char="o"/>
            </a:pPr>
            <a:endParaRPr lang="en-US">
              <a:solidFill>
                <a:schemeClr val="tx1"/>
              </a:solidFill>
            </a:endParaRPr>
          </a:p>
          <a:p>
            <a:pPr lvl="1">
              <a:buFont typeface="Courier New" panose="02070309020205020404" pitchFamily="49" charset="0"/>
              <a:buChar char="o"/>
            </a:pPr>
            <a:r>
              <a:rPr lang="en-US"/>
              <a:t>Consider bunching deductions into 2025</a:t>
            </a:r>
          </a:p>
          <a:p>
            <a:pPr>
              <a:buFont typeface="Wingdings" panose="05000000000000000000" pitchFamily="2" charset="2"/>
              <a:buChar char="Ø"/>
            </a:pPr>
            <a:endParaRPr lang="en-US"/>
          </a:p>
        </p:txBody>
      </p:sp>
    </p:spTree>
    <p:extLst>
      <p:ext uri="{BB962C8B-B14F-4D97-AF65-F5344CB8AC3E}">
        <p14:creationId xmlns:p14="http://schemas.microsoft.com/office/powerpoint/2010/main" val="118397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9582-D241-AF99-638A-4D35C49EE1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9714E-56A6-61A6-09B6-78E74F9FB048}"/>
              </a:ext>
            </a:extLst>
          </p:cNvPr>
          <p:cNvSpPr>
            <a:spLocks noGrp="1"/>
          </p:cNvSpPr>
          <p:nvPr>
            <p:ph type="title"/>
          </p:nvPr>
        </p:nvSpPr>
        <p:spPr/>
        <p:txBody>
          <a:bodyPr>
            <a:normAutofit/>
          </a:bodyPr>
          <a:lstStyle/>
          <a:p>
            <a:r>
              <a:rPr lang="en-US">
                <a:latin typeface="Candara" panose="020E0502030303020204" pitchFamily="34" charset="0"/>
              </a:rPr>
              <a:t>SALT Deduction</a:t>
            </a:r>
          </a:p>
        </p:txBody>
      </p:sp>
      <p:sp>
        <p:nvSpPr>
          <p:cNvPr id="4" name="Content Placeholder 3">
            <a:extLst>
              <a:ext uri="{FF2B5EF4-FFF2-40B4-BE49-F238E27FC236}">
                <a16:creationId xmlns:a16="http://schemas.microsoft.com/office/drawing/2014/main" id="{8AA87C1F-0FBD-045C-749B-3130B1CF9360}"/>
              </a:ext>
            </a:extLst>
          </p:cNvPr>
          <p:cNvSpPr>
            <a:spLocks noGrp="1"/>
          </p:cNvSpPr>
          <p:nvPr>
            <p:ph idx="1"/>
          </p:nvPr>
        </p:nvSpPr>
        <p:spPr>
          <a:xfrm>
            <a:off x="432000" y="1362974"/>
            <a:ext cx="4857630" cy="4828276"/>
          </a:xfrm>
        </p:spPr>
        <p:txBody>
          <a:bodyPr>
            <a:normAutofit/>
          </a:bodyPr>
          <a:lstStyle/>
          <a:p>
            <a:r>
              <a:rPr lang="en-US"/>
              <a:t>The SALT deduction cap will be temporarily increased from $10,000 to $40,000 beginning in </a:t>
            </a:r>
            <a:r>
              <a:rPr lang="en-US" b="1">
                <a:solidFill>
                  <a:schemeClr val="tx1"/>
                </a:solidFill>
              </a:rPr>
              <a:t>tax year 2025</a:t>
            </a:r>
          </a:p>
          <a:p>
            <a:endParaRPr lang="en-US">
              <a:solidFill>
                <a:schemeClr val="tx1"/>
              </a:solidFill>
            </a:endParaRPr>
          </a:p>
          <a:p>
            <a:r>
              <a:rPr lang="en-US"/>
              <a:t>The cap will increase by 1% through tax year 2029, after which it will return to $10,000</a:t>
            </a:r>
          </a:p>
          <a:p>
            <a:endParaRPr lang="en-US"/>
          </a:p>
          <a:p>
            <a:r>
              <a:rPr lang="en-US"/>
              <a:t>In 2025, the deduction begins to phase out for taxpayers with MAGI over $500,000, and is completely phased out at $600,000.</a:t>
            </a:r>
          </a:p>
          <a:p>
            <a:pPr>
              <a:buFont typeface="Wingdings" panose="05000000000000000000" pitchFamily="2" charset="2"/>
              <a:buChar char="Ø"/>
            </a:pPr>
            <a:endParaRPr lang="en-US"/>
          </a:p>
          <a:p>
            <a:pPr>
              <a:buFont typeface="Wingdings" panose="05000000000000000000" pitchFamily="2" charset="2"/>
              <a:buChar char="Ø"/>
            </a:pPr>
            <a:endParaRPr lang="en-US"/>
          </a:p>
        </p:txBody>
      </p:sp>
      <p:pic>
        <p:nvPicPr>
          <p:cNvPr id="5" name="Picture 4" descr="A table with blue and white text&#10;&#10;AI-generated content may be incorrect.">
            <a:extLst>
              <a:ext uri="{FF2B5EF4-FFF2-40B4-BE49-F238E27FC236}">
                <a16:creationId xmlns:a16="http://schemas.microsoft.com/office/drawing/2014/main" id="{A6775EC6-1385-9FC8-3564-CD0EFC8BC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9630" y="1986896"/>
            <a:ext cx="6741615" cy="2884207"/>
          </a:xfrm>
          <a:prstGeom prst="rect">
            <a:avLst/>
          </a:prstGeom>
        </p:spPr>
      </p:pic>
    </p:spTree>
    <p:extLst>
      <p:ext uri="{BB962C8B-B14F-4D97-AF65-F5344CB8AC3E}">
        <p14:creationId xmlns:p14="http://schemas.microsoft.com/office/powerpoint/2010/main" val="253263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AE4F-D3BE-DD91-6DE8-F56382FEF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5C0D7-24A5-88B9-40A1-701033B7BDBF}"/>
              </a:ext>
            </a:extLst>
          </p:cNvPr>
          <p:cNvSpPr>
            <a:spLocks noGrp="1"/>
          </p:cNvSpPr>
          <p:nvPr>
            <p:ph type="title"/>
          </p:nvPr>
        </p:nvSpPr>
        <p:spPr/>
        <p:txBody>
          <a:bodyPr>
            <a:normAutofit/>
          </a:bodyPr>
          <a:lstStyle/>
          <a:p>
            <a:r>
              <a:rPr lang="en-US" b="1">
                <a:latin typeface="Candara" panose="020E0502030303020204" pitchFamily="34" charset="0"/>
              </a:rPr>
              <a:t>Charitable Giving Updates</a:t>
            </a:r>
          </a:p>
        </p:txBody>
      </p:sp>
      <p:sp>
        <p:nvSpPr>
          <p:cNvPr id="4" name="Content Placeholder 3">
            <a:extLst>
              <a:ext uri="{FF2B5EF4-FFF2-40B4-BE49-F238E27FC236}">
                <a16:creationId xmlns:a16="http://schemas.microsoft.com/office/drawing/2014/main" id="{5BCE7087-FD33-7F04-07AB-FF720E1EAA62}"/>
              </a:ext>
            </a:extLst>
          </p:cNvPr>
          <p:cNvSpPr>
            <a:spLocks noGrp="1"/>
          </p:cNvSpPr>
          <p:nvPr>
            <p:ph idx="1"/>
          </p:nvPr>
        </p:nvSpPr>
        <p:spPr/>
        <p:txBody>
          <a:bodyPr vert="horz" lIns="0" tIns="0" rIns="0" bIns="0" rtlCol="0" anchor="t">
            <a:normAutofit/>
          </a:bodyPr>
          <a:lstStyle/>
          <a:p>
            <a:r>
              <a:rPr lang="en-US" sz="2400">
                <a:solidFill>
                  <a:srgbClr val="404040"/>
                </a:solidFill>
                <a:effectLst/>
                <a:latin typeface="Candara"/>
              </a:rPr>
              <a:t>The TCJA provision allowing taxpayers to deduct up to 60% of AGI for cash donations to public charities is now permanent.</a:t>
            </a:r>
          </a:p>
          <a:p>
            <a:endParaRPr lang="en-US" sz="2400">
              <a:solidFill>
                <a:srgbClr val="404040"/>
              </a:solidFill>
              <a:effectLst/>
              <a:latin typeface="Candara" panose="020E0502030303020204" pitchFamily="34" charset="0"/>
            </a:endParaRPr>
          </a:p>
          <a:p>
            <a:r>
              <a:rPr lang="en-US" sz="2400">
                <a:solidFill>
                  <a:srgbClr val="404040"/>
                </a:solidFill>
                <a:effectLst/>
                <a:latin typeface="Candara"/>
              </a:rPr>
              <a:t>From 2026, a 0.5% AGI floor applies to individual charitable deductions, with limited carryforward for disallowed amounts.</a:t>
            </a:r>
          </a:p>
          <a:p>
            <a:endParaRPr lang="en-US" sz="2400">
              <a:solidFill>
                <a:srgbClr val="404040"/>
              </a:solidFill>
              <a:latin typeface="Candara"/>
            </a:endParaRPr>
          </a:p>
          <a:p>
            <a:pPr lvl="1">
              <a:buFont typeface="Courier New" panose="020E0502030303020204" pitchFamily="34" charset="0"/>
              <a:buChar char="o"/>
            </a:pPr>
            <a:endParaRPr lang="en-US" sz="2200">
              <a:solidFill>
                <a:srgbClr val="404040"/>
              </a:solidFill>
              <a:effectLst/>
              <a:latin typeface="Candara"/>
            </a:endParaRPr>
          </a:p>
        </p:txBody>
      </p:sp>
      <p:sp>
        <p:nvSpPr>
          <p:cNvPr id="5" name="Rectangle: Rounded Corners 4">
            <a:extLst>
              <a:ext uri="{FF2B5EF4-FFF2-40B4-BE49-F238E27FC236}">
                <a16:creationId xmlns:a16="http://schemas.microsoft.com/office/drawing/2014/main" id="{E9A9E4F3-BCBF-B39C-0321-1D2DFE577539}"/>
              </a:ext>
            </a:extLst>
          </p:cNvPr>
          <p:cNvSpPr/>
          <p:nvPr/>
        </p:nvSpPr>
        <p:spPr>
          <a:xfrm>
            <a:off x="435867" y="4707820"/>
            <a:ext cx="11191938" cy="1187067"/>
          </a:xfrm>
          <a:prstGeom prst="roundRect">
            <a:avLst/>
          </a:prstGeom>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r>
              <a:rPr lang="en-US" sz="1900" b="1"/>
              <a:t>      </a:t>
            </a:r>
            <a:r>
              <a:rPr lang="en-US" b="1"/>
              <a:t> </a:t>
            </a:r>
            <a:r>
              <a:rPr lang="en-US" b="1" i="1">
                <a:solidFill>
                  <a:schemeClr val="bg1"/>
                </a:solidFill>
              </a:rPr>
              <a:t> </a:t>
            </a:r>
            <a:r>
              <a:rPr lang="en-US" b="1">
                <a:solidFill>
                  <a:schemeClr val="bg1"/>
                </a:solidFill>
                <a:latin typeface="Candara"/>
              </a:rPr>
              <a:t>Planning Idea: </a:t>
            </a:r>
            <a:r>
              <a:rPr lang="en-US">
                <a:solidFill>
                  <a:schemeClr val="bg1"/>
                </a:solidFill>
                <a:latin typeface="Candara"/>
              </a:rPr>
              <a:t>Taxpayers receiving IRA distributions may benefit from Qualified Charitable Distributions (</a:t>
            </a:r>
            <a:r>
              <a:rPr lang="en-US" err="1">
                <a:solidFill>
                  <a:schemeClr val="bg1"/>
                </a:solidFill>
                <a:latin typeface="Candara"/>
              </a:rPr>
              <a:t>QCDs</a:t>
            </a:r>
            <a:r>
              <a:rPr lang="en-US">
                <a:solidFill>
                  <a:schemeClr val="bg1"/>
                </a:solidFill>
                <a:latin typeface="Candara"/>
              </a:rPr>
              <a:t>) to maximize deductions under these rules. </a:t>
            </a:r>
            <a:r>
              <a:rPr lang="en-US" err="1">
                <a:solidFill>
                  <a:schemeClr val="bg1"/>
                </a:solidFill>
                <a:latin typeface="Candara"/>
              </a:rPr>
              <a:t>QCDs</a:t>
            </a:r>
            <a:r>
              <a:rPr lang="en-US">
                <a:solidFill>
                  <a:schemeClr val="bg1"/>
                </a:solidFill>
                <a:latin typeface="Candara"/>
              </a:rPr>
              <a:t> offer a dollar-for-dollar exclusion from income.</a:t>
            </a:r>
            <a:r>
              <a:rPr lang="en-US" i="1">
                <a:solidFill>
                  <a:schemeClr val="bg1"/>
                </a:solidFill>
                <a:latin typeface="Candara"/>
              </a:rPr>
              <a:t> </a:t>
            </a:r>
            <a:endParaRPr lang="en-US" sz="1900">
              <a:solidFill>
                <a:schemeClr val="bg1"/>
              </a:solidFill>
              <a:latin typeface="Candara"/>
              <a:ea typeface="Roboto"/>
              <a:cs typeface="Roboto"/>
            </a:endParaRPr>
          </a:p>
        </p:txBody>
      </p:sp>
      <p:pic>
        <p:nvPicPr>
          <p:cNvPr id="6" name="Graphic 5" descr="A lightbulb">
            <a:extLst>
              <a:ext uri="{FF2B5EF4-FFF2-40B4-BE49-F238E27FC236}">
                <a16:creationId xmlns:a16="http://schemas.microsoft.com/office/drawing/2014/main" id="{48D2996F-9C80-A2B9-B7CC-3880902D9B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35685" y="4712796"/>
            <a:ext cx="711680" cy="711681"/>
          </a:xfrm>
          <a:prstGeom prst="rect">
            <a:avLst/>
          </a:prstGeom>
        </p:spPr>
      </p:pic>
    </p:spTree>
    <p:extLst>
      <p:ext uri="{BB962C8B-B14F-4D97-AF65-F5344CB8AC3E}">
        <p14:creationId xmlns:p14="http://schemas.microsoft.com/office/powerpoint/2010/main" val="141423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A486-2BD6-8C05-627D-4A32CA8C4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F4A2A-0F4F-9871-AF34-52885326C30E}"/>
              </a:ext>
            </a:extLst>
          </p:cNvPr>
          <p:cNvSpPr>
            <a:spLocks noGrp="1"/>
          </p:cNvSpPr>
          <p:nvPr>
            <p:ph type="title"/>
          </p:nvPr>
        </p:nvSpPr>
        <p:spPr/>
        <p:txBody>
          <a:bodyPr>
            <a:normAutofit/>
          </a:bodyPr>
          <a:lstStyle/>
          <a:p>
            <a:r>
              <a:rPr lang="en-US" b="1">
                <a:latin typeface="Candara" panose="020E0502030303020204" pitchFamily="34" charset="0"/>
              </a:rPr>
              <a:t>Charitable Giving Updates (continued)</a:t>
            </a:r>
          </a:p>
        </p:txBody>
      </p:sp>
      <p:sp>
        <p:nvSpPr>
          <p:cNvPr id="4" name="Content Placeholder 3">
            <a:extLst>
              <a:ext uri="{FF2B5EF4-FFF2-40B4-BE49-F238E27FC236}">
                <a16:creationId xmlns:a16="http://schemas.microsoft.com/office/drawing/2014/main" id="{B20C559F-A473-FF22-EDED-53E22994AC1C}"/>
              </a:ext>
            </a:extLst>
          </p:cNvPr>
          <p:cNvSpPr>
            <a:spLocks noGrp="1"/>
          </p:cNvSpPr>
          <p:nvPr>
            <p:ph idx="1"/>
          </p:nvPr>
        </p:nvSpPr>
        <p:spPr/>
        <p:txBody>
          <a:bodyPr vert="horz" lIns="0" tIns="0" rIns="0" bIns="0" rtlCol="0" anchor="t">
            <a:noAutofit/>
          </a:bodyPr>
          <a:lstStyle/>
          <a:p>
            <a:pPr marL="0" indent="0">
              <a:buNone/>
            </a:pPr>
            <a:r>
              <a:rPr lang="en-US" sz="2000" b="1">
                <a:solidFill>
                  <a:schemeClr val="tx1"/>
                </a:solidFill>
                <a:cs typeface="Times New Roman"/>
              </a:rPr>
              <a:t>Contributions to Scholarship Organizations</a:t>
            </a:r>
            <a:endParaRPr lang="en-US" sz="2000">
              <a:solidFill>
                <a:schemeClr val="tx1"/>
              </a:solidFill>
              <a:cs typeface="Times New Roman"/>
            </a:endParaRPr>
          </a:p>
          <a:p>
            <a:r>
              <a:rPr lang="en-US" sz="2000">
                <a:solidFill>
                  <a:schemeClr val="tx1"/>
                </a:solidFill>
                <a:cs typeface="Times New Roman"/>
              </a:rPr>
              <a:t>A new tax credit has been included for contributions made to §501(c)(3) organizations that grant scholarships to private or religious, elementary &amp; secondary schools</a:t>
            </a:r>
          </a:p>
          <a:p>
            <a:r>
              <a:rPr lang="en-US" sz="2000">
                <a:solidFill>
                  <a:schemeClr val="tx1"/>
                </a:solidFill>
                <a:cs typeface="Times New Roman"/>
              </a:rPr>
              <a:t>Effective: </a:t>
            </a:r>
            <a:r>
              <a:rPr lang="en-US" sz="2000" b="1">
                <a:solidFill>
                  <a:schemeClr val="tx1"/>
                </a:solidFill>
                <a:cs typeface="Times New Roman"/>
              </a:rPr>
              <a:t>tax year 2027</a:t>
            </a:r>
          </a:p>
          <a:p>
            <a:r>
              <a:rPr lang="en-US" sz="2000">
                <a:solidFill>
                  <a:schemeClr val="tx1"/>
                </a:solidFill>
                <a:cs typeface="Times New Roman"/>
              </a:rPr>
              <a:t>Limit: Lesser of the amount contributed or $1,700; further reduced by any amount allowed as a state tax credit.</a:t>
            </a:r>
          </a:p>
          <a:p>
            <a:pPr marL="0" indent="0">
              <a:buNone/>
            </a:pPr>
            <a:endParaRPr lang="en-US" sz="2000">
              <a:solidFill>
                <a:schemeClr val="tx1"/>
              </a:solidFill>
              <a:latin typeface="Times New Roman"/>
              <a:cs typeface="Times New Roman"/>
            </a:endParaRPr>
          </a:p>
          <a:p>
            <a:pPr marL="0" indent="0">
              <a:spcBef>
                <a:spcPts val="600"/>
              </a:spcBef>
              <a:spcAft>
                <a:spcPts val="0"/>
              </a:spcAft>
              <a:buNone/>
            </a:pPr>
            <a:r>
              <a:rPr lang="en-US" sz="2000" b="1">
                <a:solidFill>
                  <a:schemeClr val="tx1"/>
                </a:solidFill>
                <a:cs typeface="Times New Roman"/>
              </a:rPr>
              <a:t>Reinstatement of Partial Deduction for Charitable Contributions of Individuals Who Do Not Itemize</a:t>
            </a:r>
            <a:endParaRPr lang="en-US" sz="2000" b="1" u="sng">
              <a:solidFill>
                <a:schemeClr val="tx1"/>
              </a:solidFill>
              <a:cs typeface="Times New Roman"/>
            </a:endParaRPr>
          </a:p>
          <a:p>
            <a:pPr marL="266065" indent="-266065"/>
            <a:r>
              <a:rPr lang="en-US" sz="2000">
                <a:solidFill>
                  <a:schemeClr val="tx1"/>
                </a:solidFill>
                <a:cs typeface="Times New Roman"/>
              </a:rPr>
              <a:t>The legislation reinstates the ability to claim amounts given as cash contributions to qualified charities subject to limits by filing status</a:t>
            </a:r>
          </a:p>
          <a:p>
            <a:pPr marL="266065" indent="-266065"/>
            <a:r>
              <a:rPr lang="en-US" sz="2000">
                <a:solidFill>
                  <a:schemeClr val="tx1"/>
                </a:solidFill>
                <a:cs typeface="Times New Roman"/>
              </a:rPr>
              <a:t>Effective:  </a:t>
            </a:r>
            <a:r>
              <a:rPr lang="en-US" sz="2000" b="1">
                <a:solidFill>
                  <a:schemeClr val="tx1"/>
                </a:solidFill>
                <a:cs typeface="Times New Roman"/>
              </a:rPr>
              <a:t>tax year 2026</a:t>
            </a:r>
          </a:p>
          <a:p>
            <a:pPr marL="266065" indent="-266065"/>
            <a:r>
              <a:rPr lang="en-US" sz="2000">
                <a:solidFill>
                  <a:schemeClr val="tx1"/>
                </a:solidFill>
                <a:cs typeface="Times New Roman"/>
              </a:rPr>
              <a:t>Limit:  Single filers can deduct up to $1,000 and </a:t>
            </a:r>
            <a:r>
              <a:rPr lang="en-US" sz="2000" err="1">
                <a:solidFill>
                  <a:schemeClr val="tx1"/>
                </a:solidFill>
                <a:cs typeface="Times New Roman"/>
              </a:rPr>
              <a:t>MFJ</a:t>
            </a:r>
            <a:r>
              <a:rPr lang="en-US" sz="2000">
                <a:solidFill>
                  <a:schemeClr val="tx1"/>
                </a:solidFill>
                <a:cs typeface="Times New Roman"/>
              </a:rPr>
              <a:t> filers up to $2,000</a:t>
            </a:r>
          </a:p>
          <a:p>
            <a:pPr marL="266065" indent="-266065"/>
            <a:r>
              <a:rPr lang="en-US" sz="2000">
                <a:solidFill>
                  <a:schemeClr val="tx1"/>
                </a:solidFill>
                <a:cs typeface="Times New Roman"/>
              </a:rPr>
              <a:t>Note:  Contributions to Donor Advised Funds will not qualify</a:t>
            </a:r>
          </a:p>
          <a:p>
            <a:pPr marL="266065" indent="-266065"/>
            <a:endParaRPr lang="en-US"/>
          </a:p>
        </p:txBody>
      </p:sp>
    </p:spTree>
    <p:extLst>
      <p:ext uri="{BB962C8B-B14F-4D97-AF65-F5344CB8AC3E}">
        <p14:creationId xmlns:p14="http://schemas.microsoft.com/office/powerpoint/2010/main" val="25389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A154-59B1-49AF-BD99-0A4493837851}"/>
              </a:ext>
            </a:extLst>
          </p:cNvPr>
          <p:cNvSpPr>
            <a:spLocks noGrp="1"/>
          </p:cNvSpPr>
          <p:nvPr>
            <p:ph type="title"/>
          </p:nvPr>
        </p:nvSpPr>
        <p:spPr/>
        <p:txBody>
          <a:bodyPr anchor="ctr">
            <a:normAutofit/>
          </a:bodyPr>
          <a:lstStyle/>
          <a:p>
            <a:pPr>
              <a:defRPr/>
            </a:pPr>
            <a:r>
              <a:rPr lang="en-US">
                <a:latin typeface="Candara" panose="020E0502030303020204" pitchFamily="34" charset="0"/>
              </a:rPr>
              <a:t>One Big Beautiful Bill Timeline</a:t>
            </a:r>
          </a:p>
        </p:txBody>
      </p:sp>
      <p:graphicFrame>
        <p:nvGraphicFramePr>
          <p:cNvPr id="5" name="Content Placeholder 2">
            <a:extLst>
              <a:ext uri="{FF2B5EF4-FFF2-40B4-BE49-F238E27FC236}">
                <a16:creationId xmlns:a16="http://schemas.microsoft.com/office/drawing/2014/main" id="{6153D7BA-9F3E-99FD-6C7B-0FA160D67122}"/>
              </a:ext>
            </a:extLst>
          </p:cNvPr>
          <p:cNvGraphicFramePr>
            <a:graphicFrameLocks noGrp="1"/>
          </p:cNvGraphicFramePr>
          <p:nvPr>
            <p:ph idx="1"/>
            <p:extLst>
              <p:ext uri="{D42A27DB-BD31-4B8C-83A1-F6EECF244321}">
                <p14:modId xmlns:p14="http://schemas.microsoft.com/office/powerpoint/2010/main" val="1251000683"/>
              </p:ext>
            </p:extLst>
          </p:nvPr>
        </p:nvGraphicFramePr>
        <p:xfrm>
          <a:off x="431800" y="1363663"/>
          <a:ext cx="11328400" cy="4827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1979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020E-59A2-2C77-792A-D07A61F2F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D4DBD-6F83-A3B4-CD96-2A2A39981A66}"/>
              </a:ext>
            </a:extLst>
          </p:cNvPr>
          <p:cNvSpPr>
            <a:spLocks noGrp="1"/>
          </p:cNvSpPr>
          <p:nvPr>
            <p:ph type="title"/>
          </p:nvPr>
        </p:nvSpPr>
        <p:spPr/>
        <p:txBody>
          <a:bodyPr>
            <a:normAutofit/>
          </a:bodyPr>
          <a:lstStyle/>
          <a:p>
            <a:r>
              <a:rPr lang="en-US">
                <a:latin typeface="Candara" panose="020E0502030303020204" pitchFamily="34" charset="0"/>
              </a:rPr>
              <a:t>§461(l) Excess Business Loss Disallowance </a:t>
            </a:r>
            <a:endParaRPr lang="en-US"/>
          </a:p>
        </p:txBody>
      </p:sp>
      <p:sp>
        <p:nvSpPr>
          <p:cNvPr id="3" name="Content Placeholder 2">
            <a:extLst>
              <a:ext uri="{FF2B5EF4-FFF2-40B4-BE49-F238E27FC236}">
                <a16:creationId xmlns:a16="http://schemas.microsoft.com/office/drawing/2014/main" id="{2F067C31-A760-F278-A97A-39E693B356E4}"/>
              </a:ext>
            </a:extLst>
          </p:cNvPr>
          <p:cNvSpPr>
            <a:spLocks noGrp="1"/>
          </p:cNvSpPr>
          <p:nvPr>
            <p:ph idx="1"/>
          </p:nvPr>
        </p:nvSpPr>
        <p:spPr>
          <a:xfrm>
            <a:off x="432000" y="1515944"/>
            <a:ext cx="11328000" cy="4828276"/>
          </a:xfrm>
        </p:spPr>
        <p:txBody>
          <a:bodyPr/>
          <a:lstStyle/>
          <a:p>
            <a:r>
              <a:rPr lang="en-US" kern="0">
                <a:ea typeface="Calibri" panose="020F0502020204030204" pitchFamily="34" charset="0"/>
                <a:cs typeface="Calibri" panose="020F0502020204030204" pitchFamily="34" charset="0"/>
              </a:rPr>
              <a:t>§461(l)(1) limitation on excess business losses of noncorporate taxpayers is now permanent. It was scheduled to expire after 2028. </a:t>
            </a:r>
          </a:p>
          <a:p>
            <a:pPr marL="0" indent="0">
              <a:buNone/>
            </a:pPr>
            <a:endParaRPr lang="en-US" kern="0">
              <a:ea typeface="Calibri" panose="020F0502020204030204" pitchFamily="34" charset="0"/>
              <a:cs typeface="Calibri" panose="020F0502020204030204" pitchFamily="34" charset="0"/>
            </a:endParaRPr>
          </a:p>
          <a:p>
            <a:r>
              <a:rPr lang="en-US" kern="0">
                <a:ea typeface="Calibri" panose="020F0502020204030204" pitchFamily="34" charset="0"/>
                <a:cs typeface="Calibri" panose="020F0502020204030204" pitchFamily="34" charset="0"/>
              </a:rPr>
              <a:t>Excess business loss carryovers remain an NOL potentially allowing faster recovery.  </a:t>
            </a:r>
          </a:p>
          <a:p>
            <a:pPr marL="0" indent="0">
              <a:buNone/>
            </a:pPr>
            <a:endParaRPr lang="en-US" kern="0">
              <a:ea typeface="Calibri" panose="020F0502020204030204" pitchFamily="34" charset="0"/>
              <a:cs typeface="Calibri" panose="020F0502020204030204" pitchFamily="34" charset="0"/>
            </a:endParaRPr>
          </a:p>
          <a:p>
            <a:r>
              <a:rPr lang="en-US">
                <a:ea typeface="Calibri" panose="020F0502020204030204" pitchFamily="34" charset="0"/>
                <a:cs typeface="Times New Roman" panose="02020603050405020304" pitchFamily="18" charset="0"/>
              </a:rPr>
              <a:t>The excess loss minimum threshold is not amended. The threshold amount ($250,000 Single and $500,000 joint) is indexed for inflation for taxable years beginning after 2018. The threshold amount for a taxable year beginning in 2025 is $313,000 ($626,000).</a:t>
            </a:r>
          </a:p>
          <a:p>
            <a:pPr marL="0" indent="0">
              <a:buNone/>
            </a:pPr>
            <a:endParaRPr lang="en-US">
              <a:ea typeface="Calibri" panose="020F0502020204030204" pitchFamily="34" charset="0"/>
              <a:cs typeface="Times New Roman" panose="02020603050405020304" pitchFamily="18" charset="0"/>
            </a:endParaRPr>
          </a:p>
          <a:p>
            <a:r>
              <a:rPr lang="en-US">
                <a:latin typeface="Candara"/>
                <a:ea typeface="Calibri"/>
                <a:cs typeface="Times New Roman"/>
              </a:rPr>
              <a:t>Recall that business operating losses must run a gauntlet of potential limitations on deductibility; these are the (i) basis limitation; (ii) At-Risk basis limitation; (iii) passive activity loss limitation; (iv) excess business loss limitation and (v) net operating loss limitations.</a:t>
            </a:r>
            <a:endParaRPr lang="en-US"/>
          </a:p>
          <a:p>
            <a:endParaRPr lang="en-US"/>
          </a:p>
        </p:txBody>
      </p:sp>
    </p:spTree>
    <p:extLst>
      <p:ext uri="{BB962C8B-B14F-4D97-AF65-F5344CB8AC3E}">
        <p14:creationId xmlns:p14="http://schemas.microsoft.com/office/powerpoint/2010/main" val="3834563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0189-9B45-1A88-91A6-9B61B8BD2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E3680-78B7-2CF1-E706-CFE34145187C}"/>
              </a:ext>
            </a:extLst>
          </p:cNvPr>
          <p:cNvSpPr>
            <a:spLocks noGrp="1"/>
          </p:cNvSpPr>
          <p:nvPr>
            <p:ph type="title"/>
          </p:nvPr>
        </p:nvSpPr>
        <p:spPr/>
        <p:txBody>
          <a:bodyPr>
            <a:normAutofit/>
          </a:bodyPr>
          <a:lstStyle/>
          <a:p>
            <a:r>
              <a:rPr lang="en-US" b="1">
                <a:latin typeface="Candara" panose="020E0502030303020204" pitchFamily="34" charset="0"/>
              </a:rPr>
              <a:t>Repealed Energy Credits</a:t>
            </a:r>
          </a:p>
        </p:txBody>
      </p:sp>
      <p:sp>
        <p:nvSpPr>
          <p:cNvPr id="4" name="Content Placeholder 3">
            <a:extLst>
              <a:ext uri="{FF2B5EF4-FFF2-40B4-BE49-F238E27FC236}">
                <a16:creationId xmlns:a16="http://schemas.microsoft.com/office/drawing/2014/main" id="{36C4A644-81A7-EBA4-8373-D62EA518E411}"/>
              </a:ext>
            </a:extLst>
          </p:cNvPr>
          <p:cNvSpPr>
            <a:spLocks noGrp="1"/>
          </p:cNvSpPr>
          <p:nvPr>
            <p:ph idx="1"/>
          </p:nvPr>
        </p:nvSpPr>
        <p:spPr/>
        <p:txBody>
          <a:bodyPr>
            <a:normAutofit/>
          </a:bodyPr>
          <a:lstStyle/>
          <a:p>
            <a:r>
              <a:rPr lang="en-US" sz="2400">
                <a:solidFill>
                  <a:schemeClr val="tx1"/>
                </a:solidFill>
              </a:rPr>
              <a:t>In general, most energy credits available to individual taxpayers have been terminated after tax year 2025.</a:t>
            </a:r>
          </a:p>
          <a:p>
            <a:r>
              <a:rPr lang="en-US" sz="2400">
                <a:solidFill>
                  <a:schemeClr val="tx1"/>
                </a:solidFill>
              </a:rPr>
              <a:t>These include:</a:t>
            </a:r>
          </a:p>
          <a:p>
            <a:pPr lvl="1">
              <a:buFont typeface="Courier New" panose="02070309020205020404" pitchFamily="49" charset="0"/>
              <a:buChar char="o"/>
            </a:pPr>
            <a:r>
              <a:rPr lang="en-US">
                <a:solidFill>
                  <a:schemeClr val="tx1"/>
                </a:solidFill>
              </a:rPr>
              <a:t>Sec. 25C, Energy Efficient Home Improvement Credit</a:t>
            </a:r>
          </a:p>
          <a:p>
            <a:pPr lvl="1">
              <a:buFont typeface="Courier New" panose="02070309020205020404" pitchFamily="49" charset="0"/>
              <a:buChar char="o"/>
            </a:pPr>
            <a:r>
              <a:rPr lang="en-US">
                <a:solidFill>
                  <a:schemeClr val="tx1"/>
                </a:solidFill>
              </a:rPr>
              <a:t>Sec. 25D, Residential Clean Energy Credit</a:t>
            </a:r>
          </a:p>
          <a:p>
            <a:pPr lvl="1">
              <a:buFont typeface="Courier New" panose="02070309020205020404" pitchFamily="49" charset="0"/>
              <a:buChar char="o"/>
            </a:pPr>
            <a:r>
              <a:rPr lang="en-US">
                <a:solidFill>
                  <a:schemeClr val="tx1"/>
                </a:solidFill>
              </a:rPr>
              <a:t>Sec. 25E, Previously Owned Clean Vehicle Credit</a:t>
            </a:r>
          </a:p>
          <a:p>
            <a:pPr lvl="1">
              <a:buFont typeface="Courier New" panose="02070309020205020404" pitchFamily="49" charset="0"/>
              <a:buChar char="o"/>
            </a:pPr>
            <a:r>
              <a:rPr lang="en-US">
                <a:solidFill>
                  <a:schemeClr val="tx1"/>
                </a:solidFill>
              </a:rPr>
              <a:t>Sec. 30D, Clean Vehicle Credit</a:t>
            </a:r>
          </a:p>
          <a:p>
            <a:pPr lvl="1">
              <a:buFont typeface="Courier New" panose="02070309020205020404" pitchFamily="49" charset="0"/>
              <a:buChar char="o"/>
            </a:pPr>
            <a:r>
              <a:rPr lang="en-US">
                <a:solidFill>
                  <a:schemeClr val="tx1"/>
                </a:solidFill>
              </a:rPr>
              <a:t>Sec. 45L, New Energy Efficient Home Credit</a:t>
            </a:r>
          </a:p>
          <a:p>
            <a:pPr lvl="1">
              <a:buFont typeface="Courier New" panose="02070309020205020404" pitchFamily="49" charset="0"/>
              <a:buChar char="o"/>
            </a:pPr>
            <a:r>
              <a:rPr lang="en-US">
                <a:solidFill>
                  <a:schemeClr val="tx1"/>
                </a:solidFill>
              </a:rPr>
              <a:t>Sec. 45W, Commercial Clean Vehicle Credit</a:t>
            </a:r>
          </a:p>
        </p:txBody>
      </p:sp>
    </p:spTree>
    <p:extLst>
      <p:ext uri="{BB962C8B-B14F-4D97-AF65-F5344CB8AC3E}">
        <p14:creationId xmlns:p14="http://schemas.microsoft.com/office/powerpoint/2010/main" val="25980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DD0A-A030-4178-9A28-4728680EE921}"/>
              </a:ext>
            </a:extLst>
          </p:cNvPr>
          <p:cNvSpPr>
            <a:spLocks noGrp="1"/>
          </p:cNvSpPr>
          <p:nvPr>
            <p:ph type="title"/>
          </p:nvPr>
        </p:nvSpPr>
        <p:spPr/>
        <p:txBody>
          <a:bodyPr>
            <a:normAutofit/>
          </a:bodyPr>
          <a:lstStyle/>
          <a:p>
            <a:r>
              <a:rPr lang="en-US" b="1">
                <a:latin typeface="Candara" panose="020E0502030303020204" pitchFamily="34" charset="0"/>
              </a:rPr>
              <a:t>“No Tax” on Social Security</a:t>
            </a:r>
          </a:p>
        </p:txBody>
      </p:sp>
      <p:sp>
        <p:nvSpPr>
          <p:cNvPr id="4" name="Content Placeholder 3">
            <a:extLst>
              <a:ext uri="{FF2B5EF4-FFF2-40B4-BE49-F238E27FC236}">
                <a16:creationId xmlns:a16="http://schemas.microsoft.com/office/drawing/2014/main" id="{9209567A-1B0B-4DC3-94AB-0BE69C65C72D}"/>
              </a:ext>
            </a:extLst>
          </p:cNvPr>
          <p:cNvSpPr>
            <a:spLocks noGrp="1"/>
          </p:cNvSpPr>
          <p:nvPr>
            <p:ph idx="1"/>
          </p:nvPr>
        </p:nvSpPr>
        <p:spPr>
          <a:xfrm>
            <a:off x="432000" y="1566174"/>
            <a:ext cx="5930490" cy="4828276"/>
          </a:xfrm>
        </p:spPr>
        <p:txBody>
          <a:bodyPr>
            <a:noAutofit/>
          </a:bodyPr>
          <a:lstStyle/>
          <a:p>
            <a:r>
              <a:rPr lang="en-US">
                <a:solidFill>
                  <a:schemeClr val="tx1"/>
                </a:solidFill>
              </a:rPr>
              <a:t>Enhanced deduction for those 65+.</a:t>
            </a:r>
          </a:p>
          <a:p>
            <a:r>
              <a:rPr lang="en-US">
                <a:solidFill>
                  <a:schemeClr val="tx1"/>
                </a:solidFill>
              </a:rPr>
              <a:t>Effective:  </a:t>
            </a:r>
            <a:r>
              <a:rPr lang="en-US" b="1">
                <a:solidFill>
                  <a:schemeClr val="tx1"/>
                </a:solidFill>
              </a:rPr>
              <a:t>tax years 2025 through 2028</a:t>
            </a:r>
          </a:p>
          <a:p>
            <a:r>
              <a:rPr lang="en-US">
                <a:solidFill>
                  <a:schemeClr val="tx1"/>
                </a:solidFill>
              </a:rPr>
              <a:t>Max Deduction: $6,000 </a:t>
            </a:r>
          </a:p>
          <a:p>
            <a:r>
              <a:rPr lang="en-US">
                <a:solidFill>
                  <a:schemeClr val="tx1"/>
                </a:solidFill>
              </a:rPr>
              <a:t>Phaseout:  </a:t>
            </a:r>
          </a:p>
          <a:p>
            <a:pPr lvl="1">
              <a:buFont typeface="Courier New" panose="02070309020205020404" pitchFamily="49" charset="0"/>
              <a:buChar char="o"/>
            </a:pPr>
            <a:r>
              <a:rPr lang="en-US">
                <a:solidFill>
                  <a:schemeClr val="tx1"/>
                </a:solidFill>
              </a:rPr>
              <a:t>Single taxpayers with MAGI &gt; $75k; fully phased out at $175k</a:t>
            </a:r>
          </a:p>
          <a:p>
            <a:pPr lvl="1">
              <a:buFont typeface="Courier New" panose="02070309020205020404" pitchFamily="49" charset="0"/>
              <a:buChar char="o"/>
            </a:pPr>
            <a:r>
              <a:rPr lang="en-US">
                <a:solidFill>
                  <a:schemeClr val="tx1"/>
                </a:solidFill>
              </a:rPr>
              <a:t>MFJ with MAGI &gt; $150k; fully phased out at $250k</a:t>
            </a:r>
          </a:p>
          <a:p>
            <a:r>
              <a:rPr lang="en-US"/>
              <a:t>Deduction not adjusted with inflation</a:t>
            </a:r>
          </a:p>
          <a:p>
            <a:r>
              <a:rPr lang="en-US"/>
              <a:t>Available for both itemizers and non-itemizers</a:t>
            </a:r>
          </a:p>
        </p:txBody>
      </p:sp>
      <p:pic>
        <p:nvPicPr>
          <p:cNvPr id="6" name="Picture 5" descr="A graph of a number of people with different numbers&#10;&#10;AI-generated content may be incorrect.">
            <a:extLst>
              <a:ext uri="{FF2B5EF4-FFF2-40B4-BE49-F238E27FC236}">
                <a16:creationId xmlns:a16="http://schemas.microsoft.com/office/drawing/2014/main" id="{68D09E90-A832-2500-C82A-9933297E0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245" y="1847964"/>
            <a:ext cx="5956349" cy="3923058"/>
          </a:xfrm>
          <a:prstGeom prst="rect">
            <a:avLst/>
          </a:prstGeom>
        </p:spPr>
      </p:pic>
      <p:sp>
        <p:nvSpPr>
          <p:cNvPr id="7" name="TextBox 6">
            <a:extLst>
              <a:ext uri="{FF2B5EF4-FFF2-40B4-BE49-F238E27FC236}">
                <a16:creationId xmlns:a16="http://schemas.microsoft.com/office/drawing/2014/main" id="{58CA423F-A128-CC4A-D895-DA5F3C067FC0}"/>
              </a:ext>
            </a:extLst>
          </p:cNvPr>
          <p:cNvSpPr txBox="1"/>
          <p:nvPr/>
        </p:nvSpPr>
        <p:spPr>
          <a:xfrm>
            <a:off x="6121859" y="5771022"/>
            <a:ext cx="5930490" cy="369332"/>
          </a:xfrm>
          <a:prstGeom prst="rect">
            <a:avLst/>
          </a:prstGeom>
          <a:noFill/>
        </p:spPr>
        <p:txBody>
          <a:bodyPr wrap="square" rtlCol="0">
            <a:spAutoFit/>
          </a:bodyPr>
          <a:lstStyle/>
          <a:p>
            <a:r>
              <a:rPr lang="en-US" b="1"/>
              <a:t>**Note that social security income is still subject to tax.</a:t>
            </a:r>
          </a:p>
        </p:txBody>
      </p:sp>
    </p:spTree>
    <p:extLst>
      <p:ext uri="{BB962C8B-B14F-4D97-AF65-F5344CB8AC3E}">
        <p14:creationId xmlns:p14="http://schemas.microsoft.com/office/powerpoint/2010/main" val="170542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DBDE-D077-5877-AEB2-97419EAEA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91110-AC4B-11F0-A62C-FB1021CE51C1}"/>
              </a:ext>
            </a:extLst>
          </p:cNvPr>
          <p:cNvSpPr>
            <a:spLocks noGrp="1"/>
          </p:cNvSpPr>
          <p:nvPr>
            <p:ph type="title"/>
          </p:nvPr>
        </p:nvSpPr>
        <p:spPr/>
        <p:txBody>
          <a:bodyPr>
            <a:normAutofit/>
          </a:bodyPr>
          <a:lstStyle/>
          <a:p>
            <a:r>
              <a:rPr lang="en-US">
                <a:latin typeface="Candara" panose="020E0502030303020204" pitchFamily="34" charset="0"/>
              </a:rPr>
              <a:t>Child Tax Credit Enhancement</a:t>
            </a:r>
          </a:p>
        </p:txBody>
      </p:sp>
      <p:sp>
        <p:nvSpPr>
          <p:cNvPr id="4" name="Content Placeholder 3">
            <a:extLst>
              <a:ext uri="{FF2B5EF4-FFF2-40B4-BE49-F238E27FC236}">
                <a16:creationId xmlns:a16="http://schemas.microsoft.com/office/drawing/2014/main" id="{805DC8E9-7B5E-32A8-F57B-89FDD5E28F02}"/>
              </a:ext>
            </a:extLst>
          </p:cNvPr>
          <p:cNvSpPr>
            <a:spLocks noGrp="1"/>
          </p:cNvSpPr>
          <p:nvPr>
            <p:ph idx="1"/>
          </p:nvPr>
        </p:nvSpPr>
        <p:spPr>
          <a:xfrm>
            <a:off x="432000" y="1439174"/>
            <a:ext cx="11328000" cy="4828276"/>
          </a:xfrm>
        </p:spPr>
        <p:txBody>
          <a:bodyPr>
            <a:normAutofit/>
          </a:bodyPr>
          <a:lstStyle/>
          <a:p>
            <a:r>
              <a:rPr lang="en-US">
                <a:solidFill>
                  <a:schemeClr val="tx1"/>
                </a:solidFill>
                <a:latin typeface="Candara"/>
              </a:rPr>
              <a:t>There is a permanent increase in the child tax credit from $2,000 to $2,200 (indexed for inflation)</a:t>
            </a:r>
          </a:p>
          <a:p>
            <a:pPr lvl="1">
              <a:buFont typeface="Courier New" panose="02070309020205020404" pitchFamily="49" charset="0"/>
              <a:buChar char="o"/>
            </a:pPr>
            <a:r>
              <a:rPr lang="en-US" sz="2200">
                <a:solidFill>
                  <a:schemeClr val="tx1"/>
                </a:solidFill>
                <a:latin typeface="Candara"/>
              </a:rPr>
              <a:t>Up to $1,700 can be refundable under certain circumstances</a:t>
            </a:r>
          </a:p>
          <a:p>
            <a:pPr lvl="1">
              <a:buFont typeface="Courier New" panose="02070309020205020404" pitchFamily="49" charset="0"/>
              <a:buChar char="o"/>
            </a:pPr>
            <a:endParaRPr lang="en-US" sz="2200">
              <a:solidFill>
                <a:schemeClr val="tx1"/>
              </a:solidFill>
            </a:endParaRPr>
          </a:p>
          <a:p>
            <a:r>
              <a:rPr lang="en-US">
                <a:solidFill>
                  <a:schemeClr val="tx1"/>
                </a:solidFill>
                <a:latin typeface="Candara"/>
              </a:rPr>
              <a:t>Effective: </a:t>
            </a:r>
            <a:r>
              <a:rPr lang="en-US" b="1">
                <a:solidFill>
                  <a:schemeClr val="tx1"/>
                </a:solidFill>
                <a:latin typeface="Candara"/>
              </a:rPr>
              <a:t>tax year 2025</a:t>
            </a:r>
          </a:p>
          <a:p>
            <a:endParaRPr lang="en-US" b="1">
              <a:solidFill>
                <a:schemeClr val="tx1"/>
              </a:solidFill>
            </a:endParaRPr>
          </a:p>
          <a:p>
            <a:r>
              <a:rPr lang="en-US">
                <a:solidFill>
                  <a:schemeClr val="tx1"/>
                </a:solidFill>
                <a:latin typeface="Candara"/>
              </a:rPr>
              <a:t>Max Credit: $2,200</a:t>
            </a:r>
          </a:p>
          <a:p>
            <a:endParaRPr lang="en-US">
              <a:solidFill>
                <a:schemeClr val="tx1"/>
              </a:solidFill>
            </a:endParaRPr>
          </a:p>
          <a:p>
            <a:r>
              <a:rPr lang="en-US">
                <a:solidFill>
                  <a:schemeClr val="tx1"/>
                </a:solidFill>
                <a:latin typeface="Candara"/>
              </a:rPr>
              <a:t>Phaseout: Single $200,000, MFJ $400,000</a:t>
            </a:r>
          </a:p>
          <a:p>
            <a:pPr>
              <a:buFont typeface="Wingdings" panose="05000000000000000000" pitchFamily="2" charset="2"/>
              <a:buChar char="Ø"/>
            </a:pPr>
            <a:endParaRPr lang="en-US" sz="2800"/>
          </a:p>
        </p:txBody>
      </p:sp>
    </p:spTree>
    <p:extLst>
      <p:ext uri="{BB962C8B-B14F-4D97-AF65-F5344CB8AC3E}">
        <p14:creationId xmlns:p14="http://schemas.microsoft.com/office/powerpoint/2010/main" val="153089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8691-8081-ADB8-4208-815E39104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72501-5EA3-544A-0561-536C49E097F5}"/>
              </a:ext>
            </a:extLst>
          </p:cNvPr>
          <p:cNvSpPr>
            <a:spLocks noGrp="1"/>
          </p:cNvSpPr>
          <p:nvPr>
            <p:ph type="title"/>
          </p:nvPr>
        </p:nvSpPr>
        <p:spPr/>
        <p:txBody>
          <a:bodyPr/>
          <a:lstStyle/>
          <a:p>
            <a:pPr eaLnBrk="1" fontAlgn="auto" hangingPunct="1">
              <a:spcAft>
                <a:spcPts val="0"/>
              </a:spcAft>
              <a:defRPr/>
            </a:pPr>
            <a:r>
              <a:rPr lang="en-US">
                <a:latin typeface="Candara" panose="020E0502030303020204" pitchFamily="34" charset="0"/>
              </a:rPr>
              <a:t>Car Loan Interest Deduction</a:t>
            </a:r>
          </a:p>
        </p:txBody>
      </p:sp>
      <p:sp>
        <p:nvSpPr>
          <p:cNvPr id="3" name="Content Placeholder 2">
            <a:extLst>
              <a:ext uri="{FF2B5EF4-FFF2-40B4-BE49-F238E27FC236}">
                <a16:creationId xmlns:a16="http://schemas.microsoft.com/office/drawing/2014/main" id="{79FEA852-99D2-389C-F9DC-C89F39227804}"/>
              </a:ext>
            </a:extLst>
          </p:cNvPr>
          <p:cNvSpPr>
            <a:spLocks noGrp="1"/>
          </p:cNvSpPr>
          <p:nvPr>
            <p:ph idx="1"/>
          </p:nvPr>
        </p:nvSpPr>
        <p:spPr/>
        <p:txBody>
          <a:bodyPr vert="horz" lIns="0" tIns="0" rIns="0" bIns="0" rtlCol="0" anchor="t">
            <a:normAutofit fontScale="92500" lnSpcReduction="10000"/>
          </a:bodyPr>
          <a:lstStyle/>
          <a:p>
            <a:pPr marL="266065" indent="-266065"/>
            <a:r>
              <a:rPr lang="en-US" sz="2200"/>
              <a:t>Maximum Annual Deduction: $10,000 on </a:t>
            </a:r>
            <a:r>
              <a:rPr lang="en-US" sz="2200" b="1"/>
              <a:t>individual</a:t>
            </a:r>
            <a:r>
              <a:rPr lang="en-US" sz="2200"/>
              <a:t> tax return</a:t>
            </a:r>
          </a:p>
          <a:p>
            <a:pPr marL="266065" indent="-266065"/>
            <a:r>
              <a:rPr lang="en-US" sz="2200"/>
              <a:t>Eligible Tax Years: 2025 – 2028</a:t>
            </a:r>
          </a:p>
          <a:p>
            <a:pPr marL="266065" indent="-266065"/>
            <a:r>
              <a:rPr lang="en-US" sz="2200"/>
              <a:t>Income Phase-Out: $100k Single/MFS; $200k MFJ</a:t>
            </a:r>
          </a:p>
          <a:p>
            <a:pPr marL="0" indent="0">
              <a:buNone/>
            </a:pPr>
            <a:endParaRPr lang="en-US" sz="2200"/>
          </a:p>
          <a:p>
            <a:pPr marL="266065" indent="-266065"/>
            <a:r>
              <a:rPr lang="en-US" sz="2200"/>
              <a:t>“Qualified Interest” must be paid on a loan that is: </a:t>
            </a:r>
          </a:p>
          <a:p>
            <a:pPr marL="542290" lvl="1" indent="-275590">
              <a:buFont typeface="Courier New" panose="020B0604020202020204" pitchFamily="34" charset="0"/>
              <a:buChar char="o"/>
            </a:pPr>
            <a:r>
              <a:rPr lang="en-US" sz="2000"/>
              <a:t>Originated after December 31, 2024</a:t>
            </a:r>
          </a:p>
          <a:p>
            <a:pPr lvl="2">
              <a:buFont typeface="Wingdings" panose="05000000000000000000" pitchFamily="2" charset="2"/>
              <a:buChar char="§"/>
            </a:pPr>
            <a:r>
              <a:rPr lang="en-US"/>
              <a:t>If a qualifying vehicle loan is later refinanced, interest paid on the refinanced loan will also be deductible.</a:t>
            </a:r>
          </a:p>
          <a:p>
            <a:pPr marL="542290" lvl="1" indent="-275590">
              <a:buFont typeface="Courier New" panose="020B0604020202020204" pitchFamily="34" charset="0"/>
              <a:buChar char="o"/>
            </a:pPr>
            <a:r>
              <a:rPr lang="en-US" sz="2000"/>
              <a:t>Used to purchase a new vehicle (used vehicles do NOT qualify)</a:t>
            </a:r>
          </a:p>
          <a:p>
            <a:pPr marL="542290" lvl="1" indent="-275590">
              <a:buFont typeface="Courier New" panose="020B0604020202020204" pitchFamily="34" charset="0"/>
              <a:buChar char="o"/>
            </a:pPr>
            <a:r>
              <a:rPr lang="en-US" sz="2000"/>
              <a:t>Secured by a lien on the vehicle</a:t>
            </a:r>
          </a:p>
          <a:p>
            <a:pPr marL="742950" lvl="1" indent="-285750">
              <a:buFont typeface="Courier New" panose="020B0604020202020204" pitchFamily="34" charset="0"/>
              <a:buChar char="o"/>
            </a:pPr>
            <a:endParaRPr lang="en-US" sz="1800"/>
          </a:p>
          <a:p>
            <a:pPr marL="266065" indent="-266065">
              <a:buFont typeface="Arial" panose="020E0502030303020204" pitchFamily="34" charset="0"/>
              <a:buChar char="•"/>
              <a:defRPr/>
            </a:pPr>
            <a:r>
              <a:rPr lang="en-US" sz="2200"/>
              <a:t>“Qualified Vehicle”:</a:t>
            </a:r>
          </a:p>
          <a:p>
            <a:pPr marL="542290" lvl="1" indent="-275590">
              <a:buFont typeface="Courier New" panose="020B0604020202020204" pitchFamily="34" charset="0"/>
              <a:buChar char="o"/>
              <a:defRPr/>
            </a:pPr>
            <a:r>
              <a:rPr lang="en-US" sz="2000"/>
              <a:t>Car, minivan, van, SUV, pick-up truck, or motorcycle with GVWR &lt; 14,000 lbs. </a:t>
            </a:r>
          </a:p>
          <a:p>
            <a:pPr marL="457200" lvl="2" indent="0">
              <a:buNone/>
              <a:defRPr/>
            </a:pPr>
            <a:r>
              <a:rPr lang="en-US" sz="2000" b="1"/>
              <a:t>AND</a:t>
            </a:r>
          </a:p>
          <a:p>
            <a:pPr marL="542290" lvl="1" indent="-275590">
              <a:buFont typeface="Courier New" panose="020B0604020202020204" pitchFamily="34" charset="0"/>
              <a:buChar char="o"/>
              <a:defRPr/>
            </a:pPr>
            <a:r>
              <a:rPr lang="en-US" sz="2000"/>
              <a:t>That vehicle has undergone final assembly in the United States</a:t>
            </a:r>
          </a:p>
          <a:p>
            <a:pPr marL="457200" lvl="1" indent="0">
              <a:buNone/>
              <a:defRPr/>
            </a:pPr>
            <a:endParaRPr lang="en-US"/>
          </a:p>
          <a:p>
            <a:pPr marL="457200" lvl="1" indent="0">
              <a:buNone/>
              <a:defRPr/>
            </a:pPr>
            <a:endParaRPr lang="en-US"/>
          </a:p>
        </p:txBody>
      </p:sp>
    </p:spTree>
    <p:extLst>
      <p:ext uri="{BB962C8B-B14F-4D97-AF65-F5344CB8AC3E}">
        <p14:creationId xmlns:p14="http://schemas.microsoft.com/office/powerpoint/2010/main" val="357206919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D423-3CB9-148B-F2D1-D5A030743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D86B1-AB3D-4CF0-55E3-B1521FFE3127}"/>
              </a:ext>
            </a:extLst>
          </p:cNvPr>
          <p:cNvSpPr>
            <a:spLocks noGrp="1"/>
          </p:cNvSpPr>
          <p:nvPr>
            <p:ph type="title"/>
          </p:nvPr>
        </p:nvSpPr>
        <p:spPr/>
        <p:txBody>
          <a:bodyPr/>
          <a:lstStyle/>
          <a:p>
            <a:pPr eaLnBrk="1" fontAlgn="auto" hangingPunct="1">
              <a:spcAft>
                <a:spcPts val="0"/>
              </a:spcAft>
              <a:defRPr/>
            </a:pPr>
            <a:r>
              <a:rPr lang="en-US">
                <a:latin typeface="Candara" panose="020E0502030303020204" pitchFamily="34" charset="0"/>
              </a:rPr>
              <a:t>Car Loan Interest Deduction</a:t>
            </a:r>
          </a:p>
        </p:txBody>
      </p:sp>
      <p:sp>
        <p:nvSpPr>
          <p:cNvPr id="3" name="Content Placeholder 2">
            <a:extLst>
              <a:ext uri="{FF2B5EF4-FFF2-40B4-BE49-F238E27FC236}">
                <a16:creationId xmlns:a16="http://schemas.microsoft.com/office/drawing/2014/main" id="{DBF9B8F8-B9AF-463E-698E-D0526C34E6EF}"/>
              </a:ext>
            </a:extLst>
          </p:cNvPr>
          <p:cNvSpPr>
            <a:spLocks noGrp="1"/>
          </p:cNvSpPr>
          <p:nvPr>
            <p:ph idx="1"/>
          </p:nvPr>
        </p:nvSpPr>
        <p:spPr/>
        <p:txBody>
          <a:bodyPr vert="horz" lIns="0" tIns="0" rIns="0" bIns="0" rtlCol="0" anchor="t">
            <a:normAutofit/>
          </a:bodyPr>
          <a:lstStyle/>
          <a:p>
            <a:pPr marL="266065" indent="-266065"/>
            <a:r>
              <a:rPr lang="en-US" sz="2200"/>
              <a:t>To determine if a vehicle had final assembly in the United States, taxpayers can use: </a:t>
            </a:r>
          </a:p>
          <a:p>
            <a:pPr marL="552450" lvl="1" indent="-285750">
              <a:buFont typeface="Courier New" panose="020B0604020202020204" pitchFamily="34" charset="0"/>
              <a:buChar char="o"/>
            </a:pPr>
            <a:r>
              <a:rPr lang="en-US" sz="2000"/>
              <a:t>Information label attached to the vehicle on a dealer’s premises</a:t>
            </a:r>
          </a:p>
          <a:p>
            <a:pPr marL="552450" lvl="1" indent="-285750">
              <a:buFont typeface="Courier New" panose="020B0604020202020204" pitchFamily="34" charset="0"/>
              <a:buChar char="o"/>
            </a:pPr>
            <a:r>
              <a:rPr lang="en-US" sz="2000"/>
              <a:t>The Vehicle Identification Number (VIN)</a:t>
            </a:r>
          </a:p>
          <a:p>
            <a:pPr lvl="2">
              <a:lnSpc>
                <a:spcPct val="90000"/>
              </a:lnSpc>
              <a:buFont typeface="Wingdings" panose="05000000000000000000" pitchFamily="2" charset="2"/>
              <a:buChar char="§"/>
            </a:pPr>
            <a:r>
              <a:rPr lang="en-US" sz="1700"/>
              <a:t>VINs starting with 1, 4, or 5 indicate U.S. final assembly</a:t>
            </a:r>
          </a:p>
          <a:p>
            <a:pPr marL="552450" lvl="1" indent="-285750">
              <a:buFont typeface="Courier New" panose="020B0604020202020204" pitchFamily="34" charset="0"/>
              <a:buChar char="o"/>
            </a:pPr>
            <a:r>
              <a:rPr lang="en-US" sz="2000"/>
              <a:t>The National Highway Traffic Safety Administration (NHTSA) </a:t>
            </a:r>
            <a:r>
              <a:rPr lang="en-US" sz="2000" u="sng">
                <a:hlinkClick r:id="rId3" tooltip="VIN Decoder - National Highway Traffic Safety Administration, "/>
              </a:rPr>
              <a:t>VIN Decoder</a:t>
            </a:r>
            <a:endParaRPr lang="en-US" sz="2000"/>
          </a:p>
          <a:p>
            <a:pPr marL="266700" lvl="1" indent="0">
              <a:buNone/>
            </a:pPr>
            <a:endParaRPr lang="en-US" sz="1800" u="sng"/>
          </a:p>
          <a:p>
            <a:pPr marL="276225" indent="-266065"/>
            <a:r>
              <a:rPr lang="en-US" sz="2200"/>
              <a:t>Taxpayers must include the VIN of the vehicle on their tax return to claim the deduction</a:t>
            </a:r>
          </a:p>
          <a:p>
            <a:pPr marL="10160" indent="0">
              <a:buNone/>
            </a:pPr>
            <a:endParaRPr lang="en-US" sz="2200"/>
          </a:p>
          <a:p>
            <a:pPr marL="276225" indent="-266065"/>
            <a:r>
              <a:rPr lang="en-US" sz="2200"/>
              <a:t>Lenders will file information returns (similar to mortgage interest) with the IRS and furnish a copy to taxpayers reporting the amount of interest received during the tax year</a:t>
            </a:r>
          </a:p>
          <a:p>
            <a:pPr marL="457200" lvl="1" indent="0">
              <a:buNone/>
              <a:defRPr/>
            </a:pPr>
            <a:endParaRPr lang="en-US"/>
          </a:p>
          <a:p>
            <a:pPr marL="457200" lvl="1" indent="0">
              <a:buNone/>
              <a:defRPr/>
            </a:pPr>
            <a:endParaRPr lang="en-US"/>
          </a:p>
        </p:txBody>
      </p:sp>
    </p:spTree>
    <p:extLst>
      <p:ext uri="{BB962C8B-B14F-4D97-AF65-F5344CB8AC3E}">
        <p14:creationId xmlns:p14="http://schemas.microsoft.com/office/powerpoint/2010/main" val="365521657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5C37-4866-597B-25DE-7732E9DBC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168B7-72DB-6B5A-1636-072D42E27335}"/>
              </a:ext>
            </a:extLst>
          </p:cNvPr>
          <p:cNvSpPr>
            <a:spLocks noGrp="1"/>
          </p:cNvSpPr>
          <p:nvPr>
            <p:ph type="title"/>
          </p:nvPr>
        </p:nvSpPr>
        <p:spPr/>
        <p:txBody>
          <a:bodyPr>
            <a:normAutofit/>
          </a:bodyPr>
          <a:lstStyle/>
          <a:p>
            <a:r>
              <a:rPr lang="en-US">
                <a:latin typeface="Candara" panose="020E0502030303020204" pitchFamily="34" charset="0"/>
              </a:rPr>
              <a:t>Additional Considerations for Individuals:</a:t>
            </a:r>
          </a:p>
        </p:txBody>
      </p:sp>
      <p:sp>
        <p:nvSpPr>
          <p:cNvPr id="4" name="Content Placeholder 3">
            <a:extLst>
              <a:ext uri="{FF2B5EF4-FFF2-40B4-BE49-F238E27FC236}">
                <a16:creationId xmlns:a16="http://schemas.microsoft.com/office/drawing/2014/main" id="{7C93622B-A17B-601D-96D2-752FA117F69D}"/>
              </a:ext>
            </a:extLst>
          </p:cNvPr>
          <p:cNvSpPr>
            <a:spLocks noGrp="1"/>
          </p:cNvSpPr>
          <p:nvPr>
            <p:ph idx="1"/>
          </p:nvPr>
        </p:nvSpPr>
        <p:spPr/>
        <p:txBody>
          <a:bodyPr vert="horz" lIns="0" tIns="0" rIns="0" bIns="0" rtlCol="0" anchor="t">
            <a:normAutofit fontScale="77500" lnSpcReduction="20000"/>
          </a:bodyPr>
          <a:lstStyle/>
          <a:p>
            <a:pPr marL="266065" indent="-266065"/>
            <a:r>
              <a:rPr lang="en-US">
                <a:ea typeface="+mn-lt"/>
                <a:cs typeface="+mn-lt"/>
              </a:rPr>
              <a:t>Casualty Loss Deduction: Permanently Limited to Federally Declared Disasters but adds exception for certain state declared disaster areas</a:t>
            </a:r>
          </a:p>
          <a:p>
            <a:pPr marL="266065" indent="-266065"/>
            <a:endParaRPr lang="en-US">
              <a:ea typeface="+mn-lt"/>
              <a:cs typeface="+mn-lt"/>
            </a:endParaRPr>
          </a:p>
          <a:p>
            <a:pPr marL="266065" indent="-266065"/>
            <a:r>
              <a:rPr lang="en-US">
                <a:latin typeface="Candara"/>
                <a:ea typeface="+mn-lt"/>
                <a:cs typeface="+mn-lt"/>
              </a:rPr>
              <a:t>Gambling Losses: A New Cap on Deductibility</a:t>
            </a:r>
          </a:p>
          <a:p>
            <a:pPr marL="837565" lvl="1" indent="-342900">
              <a:buFont typeface="Courier New" panose="02070309020205020404" pitchFamily="49" charset="0"/>
              <a:buChar char="o"/>
            </a:pPr>
            <a:r>
              <a:rPr lang="en-US">
                <a:latin typeface="Candara"/>
                <a:ea typeface="+mn-lt"/>
                <a:cs typeface="+mn-lt"/>
              </a:rPr>
              <a:t>Individuals can only deduct 90% of losses and only up to the amount of winnings</a:t>
            </a:r>
          </a:p>
          <a:p>
            <a:pPr marL="837565" lvl="1" indent="-342900">
              <a:buFont typeface="Wingdings" panose="02070309020205020404" pitchFamily="49" charset="0"/>
              <a:buChar char="Ø"/>
            </a:pPr>
            <a:endParaRPr lang="en-US">
              <a:ea typeface="+mn-lt"/>
              <a:cs typeface="+mn-lt"/>
            </a:endParaRPr>
          </a:p>
          <a:p>
            <a:pPr marL="266065" indent="-266065"/>
            <a:r>
              <a:rPr lang="en-US">
                <a:latin typeface="Candara"/>
                <a:ea typeface="+mn-lt"/>
                <a:cs typeface="+mn-lt"/>
              </a:rPr>
              <a:t>529 Plans Get a Boost Under  the OBBB Act</a:t>
            </a:r>
          </a:p>
          <a:p>
            <a:pPr lvl="1">
              <a:buFont typeface="Courier New" panose="02070309020205020404" pitchFamily="49" charset="0"/>
              <a:buChar char="o"/>
            </a:pPr>
            <a:r>
              <a:rPr lang="en-US">
                <a:latin typeface="Candara"/>
                <a:ea typeface="+mn-lt"/>
                <a:cs typeface="+mn-lt"/>
              </a:rPr>
              <a:t>Annual tax-free withdrawal limit for K-12 tuition expenses doubled from $10k to $20K </a:t>
            </a:r>
          </a:p>
          <a:p>
            <a:pPr lvl="1">
              <a:buFont typeface="Courier New" panose="02070309020205020404" pitchFamily="49" charset="0"/>
              <a:buChar char="o"/>
            </a:pPr>
            <a:r>
              <a:rPr lang="en-US">
                <a:latin typeface="Candara"/>
                <a:ea typeface="+mn-lt"/>
                <a:cs typeface="+mn-lt"/>
              </a:rPr>
              <a:t>Definition of qualified K-12 expenses has broadened to include costs beyond just tuition </a:t>
            </a:r>
          </a:p>
          <a:p>
            <a:pPr lvl="1">
              <a:buFont typeface="Courier New" panose="02070309020205020404" pitchFamily="49" charset="0"/>
              <a:buChar char="o"/>
            </a:pPr>
            <a:endParaRPr lang="en-US">
              <a:ea typeface="+mn-lt"/>
              <a:cs typeface="+mn-lt"/>
            </a:endParaRPr>
          </a:p>
          <a:p>
            <a:pPr marL="266065" indent="-266065"/>
            <a:r>
              <a:rPr lang="en-US">
                <a:latin typeface="Candara"/>
                <a:ea typeface="+mn-lt"/>
                <a:cs typeface="+mn-lt"/>
              </a:rPr>
              <a:t>Savings Opportunity for Minors- Trump Accounts</a:t>
            </a:r>
          </a:p>
          <a:p>
            <a:pPr marL="723265" lvl="1" indent="-342900">
              <a:buFont typeface="Courier New" panose="02070309020205020404" pitchFamily="49" charset="0"/>
              <a:buChar char="o"/>
            </a:pPr>
            <a:r>
              <a:rPr lang="en-US">
                <a:latin typeface="Candara"/>
              </a:rPr>
              <a:t>Tax-deferred investment account</a:t>
            </a:r>
          </a:p>
          <a:p>
            <a:pPr marL="723265" lvl="1" indent="-342900">
              <a:buFont typeface="Courier New" panose="02070309020205020404" pitchFamily="49" charset="0"/>
              <a:buChar char="o"/>
            </a:pPr>
            <a:r>
              <a:rPr lang="en-US">
                <a:latin typeface="Candara"/>
              </a:rPr>
              <a:t>Government Contribution: $1k deposit for children born in 2025 through 2028</a:t>
            </a:r>
          </a:p>
          <a:p>
            <a:pPr marL="723265" lvl="1" indent="-342900">
              <a:buFont typeface="Courier New" panose="02070309020205020404" pitchFamily="49" charset="0"/>
              <a:buChar char="o"/>
            </a:pPr>
            <a:r>
              <a:rPr lang="en-US">
                <a:latin typeface="Candara"/>
              </a:rPr>
              <a:t>Annual Contribution: Parents, employers, or charitable organizations can contribution up to $5k per year</a:t>
            </a:r>
            <a:endParaRPr lang="en-US"/>
          </a:p>
          <a:p>
            <a:pPr marL="723265" lvl="1" indent="-342900">
              <a:buFont typeface="Courier New" panose="02070309020205020404" pitchFamily="49" charset="0"/>
              <a:buChar char="o"/>
            </a:pPr>
            <a:endParaRPr lang="en-US">
              <a:highlight>
                <a:srgbClr val="FFFF00"/>
              </a:highlight>
            </a:endParaRPr>
          </a:p>
          <a:p>
            <a:pPr marL="266065" indent="-266065"/>
            <a:r>
              <a:rPr lang="en-US">
                <a:latin typeface="Candara"/>
              </a:rPr>
              <a:t>Enhancement to Adoption Credit</a:t>
            </a:r>
            <a:endParaRPr lang="en-US">
              <a:latin typeface="Candara"/>
              <a:cs typeface="Times New Roman"/>
            </a:endParaRPr>
          </a:p>
          <a:p>
            <a:pPr marL="837565" lvl="1" indent="-342900">
              <a:buFont typeface="Courier New" panose="02070309020205020404" pitchFamily="49" charset="0"/>
              <a:buChar char="o"/>
            </a:pPr>
            <a:r>
              <a:rPr lang="en-US">
                <a:cs typeface="Times New Roman"/>
              </a:rPr>
              <a:t>Prior to the OBBB the adoption tax credit was entirely non-refundable. Beginning in 2025, the credit becomes partially refundable up to $5k</a:t>
            </a:r>
          </a:p>
          <a:p>
            <a:pPr marL="0" indent="0">
              <a:buNone/>
            </a:pPr>
            <a:endParaRPr lang="en-US">
              <a:latin typeface="Times New Roman"/>
              <a:cs typeface="Times New Roman"/>
            </a:endParaRPr>
          </a:p>
          <a:p>
            <a:pPr marL="266065" indent="-266065">
              <a:buFont typeface="Wingdings" panose="05000000000000000000" pitchFamily="2" charset="2"/>
              <a:buChar char="Ø"/>
            </a:pPr>
            <a:endParaRPr lang="en-US"/>
          </a:p>
          <a:p>
            <a:pPr marL="266065" indent="-266065">
              <a:buFont typeface="Wingdings" panose="05000000000000000000" pitchFamily="2" charset="2"/>
              <a:buChar char="Ø"/>
            </a:pPr>
            <a:endParaRPr lang="en-US"/>
          </a:p>
          <a:p>
            <a:pPr marL="266065" indent="-266065">
              <a:buFont typeface="Wingdings" panose="05000000000000000000" pitchFamily="2" charset="2"/>
              <a:buChar char="Ø"/>
            </a:pPr>
            <a:endParaRPr lang="en-US"/>
          </a:p>
        </p:txBody>
      </p:sp>
    </p:spTree>
    <p:extLst>
      <p:ext uri="{BB962C8B-B14F-4D97-AF65-F5344CB8AC3E}">
        <p14:creationId xmlns:p14="http://schemas.microsoft.com/office/powerpoint/2010/main" val="163681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8F52-28F7-43A3-8684-53DBE6CE7592}"/>
              </a:ext>
            </a:extLst>
          </p:cNvPr>
          <p:cNvSpPr>
            <a:spLocks noGrp="1"/>
          </p:cNvSpPr>
          <p:nvPr>
            <p:ph type="title"/>
          </p:nvPr>
        </p:nvSpPr>
        <p:spPr/>
        <p:txBody>
          <a:bodyPr>
            <a:normAutofit/>
          </a:bodyPr>
          <a:lstStyle/>
          <a:p>
            <a:r>
              <a:rPr lang="en-US">
                <a:latin typeface="Candara" panose="020E0502030303020204" pitchFamily="34" charset="0"/>
              </a:rPr>
              <a:t>Gift and Estate Tax</a:t>
            </a:r>
          </a:p>
        </p:txBody>
      </p:sp>
      <p:sp>
        <p:nvSpPr>
          <p:cNvPr id="3" name="Content Placeholder 2">
            <a:extLst>
              <a:ext uri="{FF2B5EF4-FFF2-40B4-BE49-F238E27FC236}">
                <a16:creationId xmlns:a16="http://schemas.microsoft.com/office/drawing/2014/main" id="{17082B7A-D592-47EE-BF01-DB8FD1F8018D}"/>
              </a:ext>
            </a:extLst>
          </p:cNvPr>
          <p:cNvSpPr>
            <a:spLocks noGrp="1"/>
          </p:cNvSpPr>
          <p:nvPr>
            <p:ph idx="1"/>
          </p:nvPr>
        </p:nvSpPr>
        <p:spPr/>
        <p:txBody>
          <a:bodyPr vert="horz" lIns="0" tIns="0" rIns="0" bIns="0" rtlCol="0" anchor="t">
            <a:noAutofit/>
          </a:bodyPr>
          <a:lstStyle/>
          <a:p>
            <a:pPr marL="0" marR="0" lvl="1" indent="0" defTabSz="914377" eaLnBrk="1" fontAlgn="auto" hangingPunct="1">
              <a:lnSpc>
                <a:spcPct val="90000"/>
              </a:lnSpc>
              <a:spcBef>
                <a:spcPts val="500"/>
              </a:spcBef>
              <a:spcAft>
                <a:spcPts val="600"/>
              </a:spcAft>
              <a:buClrTx/>
              <a:buSzTx/>
              <a:buFont typeface="Arial" panose="020B0604020202020204" pitchFamily="34" charset="0"/>
              <a:buNone/>
              <a:tabLst/>
              <a:defRPr/>
            </a:pPr>
            <a:endParaRPr lang="en-US" i="1">
              <a:solidFill>
                <a:prstClr val="black"/>
              </a:solidFill>
              <a:latin typeface="Candara"/>
            </a:endParaRPr>
          </a:p>
          <a:p>
            <a:pPr marL="0" marR="0" lvl="1" indent="0" defTabSz="914377" eaLnBrk="1" fontAlgn="auto" hangingPunct="1">
              <a:lnSpc>
                <a:spcPct val="90000"/>
              </a:lnSpc>
              <a:spcBef>
                <a:spcPts val="500"/>
              </a:spcBef>
              <a:spcAft>
                <a:spcPts val="600"/>
              </a:spcAft>
              <a:buClrTx/>
              <a:buSzTx/>
              <a:buFont typeface="Arial" panose="020B0604020202020204" pitchFamily="34" charset="0"/>
              <a:buNone/>
              <a:tabLst/>
              <a:defRPr/>
            </a:pPr>
            <a:endParaRPr lang="en-US" i="1">
              <a:solidFill>
                <a:prstClr val="black"/>
              </a:solidFill>
              <a:latin typeface="Candara"/>
            </a:endParaRPr>
          </a:p>
          <a:p>
            <a:pPr marL="342900" marR="0" lvl="1" indent="-342900" defTabSz="914377" eaLnBrk="1" fontAlgn="auto" hangingPunct="1">
              <a:lnSpc>
                <a:spcPct val="90000"/>
              </a:lnSpc>
              <a:spcBef>
                <a:spcPts val="500"/>
              </a:spcBef>
              <a:spcAft>
                <a:spcPts val="600"/>
              </a:spcAft>
              <a:buClrTx/>
              <a:buSzTx/>
              <a:buFont typeface="Arial" panose="020B0604020202020204" pitchFamily="34" charset="0"/>
              <a:buChar char="•"/>
              <a:tabLst/>
              <a:defRPr/>
            </a:pPr>
            <a:endParaRPr lang="en-US" i="1">
              <a:solidFill>
                <a:prstClr val="black"/>
              </a:solidFill>
              <a:latin typeface="Candara"/>
            </a:endParaRPr>
          </a:p>
          <a:p>
            <a:pPr marL="0" marR="0" lvl="0" indent="0" algn="l" defTabSz="914400" rtl="0" eaLnBrk="1" fontAlgn="auto" latinLnBrk="0" hangingPunct="1">
              <a:lnSpc>
                <a:spcPct val="100000"/>
              </a:lnSpc>
              <a:spcAft>
                <a:spcPts val="600"/>
              </a:spcAft>
              <a:buClrTx/>
              <a:buSzTx/>
              <a:buNone/>
              <a:tabLst/>
              <a:defRPr/>
            </a:pPr>
            <a:endParaRPr kumimoji="0" lang="en-US" sz="2400" b="0" i="0" u="none" strike="noStrike" kern="1200" cap="none" spc="0" normalizeH="0" baseline="0" noProof="0">
              <a:ln>
                <a:noFill/>
              </a:ln>
              <a:solidFill>
                <a:schemeClr val="tx1">
                  <a:lumMod val="75000"/>
                  <a:lumOff val="25000"/>
                </a:schemeClr>
              </a:solidFill>
              <a:effectLst/>
              <a:uLnTx/>
              <a:uFillTx/>
              <a:ea typeface="+mn-ea"/>
              <a:cs typeface="Arial" panose="020B0604020202020204" pitchFamily="34" charset="0"/>
            </a:endParaRPr>
          </a:p>
          <a:p>
            <a:pPr marL="266065" marR="0" lvl="1" indent="0" algn="l" defTabSz="914377" rtl="0" eaLnBrk="1" fontAlgn="auto" latinLnBrk="0" hangingPunct="1">
              <a:lnSpc>
                <a:spcPct val="90000"/>
              </a:lnSpc>
              <a:spcBef>
                <a:spcPts val="500"/>
              </a:spcBef>
              <a:spcAft>
                <a:spcPts val="0"/>
              </a:spcAft>
              <a:buClrTx/>
              <a:buSzTx/>
              <a:buNone/>
              <a:tabLst/>
              <a:defRPr/>
            </a:pPr>
            <a:endParaRPr lang="en-US" sz="2000" b="0" i="0" u="none" strike="noStrike" kern="1200" cap="none" spc="0" normalizeH="0" baseline="0" noProof="0">
              <a:ln>
                <a:noFill/>
              </a:ln>
              <a:solidFill>
                <a:prstClr val="black">
                  <a:lumMod val="75000"/>
                  <a:lumOff val="25000"/>
                </a:prstClr>
              </a:solidFill>
              <a:effectLst/>
              <a:uLnTx/>
              <a:uFillTx/>
              <a:latin typeface="Candara"/>
            </a:endParaRPr>
          </a:p>
          <a:p>
            <a:pPr marL="266065" lvl="1" indent="-266065" defTabSz="914377">
              <a:lnSpc>
                <a:spcPct val="90000"/>
              </a:lnSpc>
              <a:buFont typeface="Candara" panose="020E0502030303020204" pitchFamily="34" charset="0"/>
              <a:buChar char="»"/>
              <a:defRPr/>
            </a:pPr>
            <a:r>
              <a:rPr lang="en-US" sz="2200"/>
              <a:t>Estate tax exemption was set to revert to pre-2018 levels, adjusted for inflation on 1/1/2026</a:t>
            </a:r>
          </a:p>
          <a:p>
            <a:pPr marL="266065" lvl="1" indent="-266065" defTabSz="914377">
              <a:lnSpc>
                <a:spcPct val="90000"/>
              </a:lnSpc>
              <a:buFont typeface="Candara" panose="020E0502030303020204" pitchFamily="34" charset="0"/>
              <a:buChar char="»"/>
              <a:defRPr/>
            </a:pPr>
            <a:r>
              <a:rPr lang="en-US" sz="2200" b="1"/>
              <a:t>One Big Beautiful Bill permanently increases the estate tax exemption to $15M per person effective 1/1/2026, indexed annually for inflation. </a:t>
            </a:r>
          </a:p>
          <a:p>
            <a:pPr marL="266700" lvl="1" indent="0">
              <a:buNone/>
            </a:pPr>
            <a:endParaRPr lang="en-US" sz="1600" b="1">
              <a:solidFill>
                <a:prstClr val="black">
                  <a:lumMod val="75000"/>
                  <a:lumOff val="25000"/>
                </a:prstClr>
              </a:solidFill>
            </a:endParaRPr>
          </a:p>
        </p:txBody>
      </p:sp>
      <p:graphicFrame>
        <p:nvGraphicFramePr>
          <p:cNvPr id="4" name="Table 8">
            <a:extLst>
              <a:ext uri="{FF2B5EF4-FFF2-40B4-BE49-F238E27FC236}">
                <a16:creationId xmlns:a16="http://schemas.microsoft.com/office/drawing/2014/main" id="{624ECDB0-4B9E-0AD4-FA1B-20491208415A}"/>
              </a:ext>
            </a:extLst>
          </p:cNvPr>
          <p:cNvGraphicFramePr>
            <a:graphicFrameLocks noGrp="1"/>
          </p:cNvGraphicFramePr>
          <p:nvPr>
            <p:extLst>
              <p:ext uri="{D42A27DB-BD31-4B8C-83A1-F6EECF244321}">
                <p14:modId xmlns:p14="http://schemas.microsoft.com/office/powerpoint/2010/main" val="1856350620"/>
              </p:ext>
            </p:extLst>
          </p:nvPr>
        </p:nvGraphicFramePr>
        <p:xfrm>
          <a:off x="1728417" y="1604981"/>
          <a:ext cx="8525925" cy="1483360"/>
        </p:xfrm>
        <a:graphic>
          <a:graphicData uri="http://schemas.openxmlformats.org/drawingml/2006/table">
            <a:tbl>
              <a:tblPr firstRow="1" bandRow="1">
                <a:tableStyleId>{5C22544A-7EE6-4342-B048-85BDC9FD1C3A}</a:tableStyleId>
              </a:tblPr>
              <a:tblGrid>
                <a:gridCol w="2822940">
                  <a:extLst>
                    <a:ext uri="{9D8B030D-6E8A-4147-A177-3AD203B41FA5}">
                      <a16:colId xmlns:a16="http://schemas.microsoft.com/office/drawing/2014/main" val="1534771342"/>
                    </a:ext>
                  </a:extLst>
                </a:gridCol>
                <a:gridCol w="1650103">
                  <a:extLst>
                    <a:ext uri="{9D8B030D-6E8A-4147-A177-3AD203B41FA5}">
                      <a16:colId xmlns:a16="http://schemas.microsoft.com/office/drawing/2014/main" val="3342397516"/>
                    </a:ext>
                  </a:extLst>
                </a:gridCol>
                <a:gridCol w="1720230">
                  <a:extLst>
                    <a:ext uri="{9D8B030D-6E8A-4147-A177-3AD203B41FA5}">
                      <a16:colId xmlns:a16="http://schemas.microsoft.com/office/drawing/2014/main" val="2191496153"/>
                    </a:ext>
                  </a:extLst>
                </a:gridCol>
                <a:gridCol w="2332652">
                  <a:extLst>
                    <a:ext uri="{9D8B030D-6E8A-4147-A177-3AD203B41FA5}">
                      <a16:colId xmlns:a16="http://schemas.microsoft.com/office/drawing/2014/main" val="3417094038"/>
                    </a:ext>
                  </a:extLst>
                </a:gridCol>
              </a:tblGrid>
              <a:tr h="370840">
                <a:tc gridSpan="4">
                  <a:txBody>
                    <a:bodyPr/>
                    <a:lstStyle/>
                    <a:p>
                      <a:pPr algn="ctr"/>
                      <a:r>
                        <a:rPr lang="en-US" sz="1800">
                          <a:latin typeface="Candara" panose="020E0502030303020204" pitchFamily="34" charset="0"/>
                        </a:rPr>
                        <a:t>Gift and Estate Tax Exemption Amounts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277801"/>
                  </a:ext>
                </a:extLst>
              </a:tr>
              <a:tr h="370840">
                <a:tc>
                  <a:txBody>
                    <a:bodyPr/>
                    <a:lstStyle/>
                    <a:p>
                      <a:endParaRPr lang="en-US" sz="1800">
                        <a:latin typeface="Candara" panose="020E05020303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a:latin typeface="Candara" panose="020E0502030303020204" pitchFamily="34" charset="0"/>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a:latin typeface="Candara" panose="020E0502030303020204" pitchFamily="34" charset="0"/>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a:latin typeface="Candara" panose="020E0502030303020204" pitchFamily="34" charset="0"/>
                        </a:rPr>
                        <a:t>2026 &amp; Later (OBBB)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2286593"/>
                  </a:ext>
                </a:extLst>
              </a:tr>
              <a:tr h="370840">
                <a:tc>
                  <a:txBody>
                    <a:bodyPr/>
                    <a:lstStyle/>
                    <a:p>
                      <a:r>
                        <a:rPr lang="en-US" sz="1800">
                          <a:latin typeface="Candara" panose="020E0502030303020204" pitchFamily="34" charset="0"/>
                        </a:rPr>
                        <a:t>Gift Tax Annual Exclusion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latin typeface="Candara" panose="020E0502030303020204" pitchFamily="34" charset="0"/>
                        </a:rPr>
                        <a:t>$14,000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latin typeface="Candara" panose="020E0502030303020204" pitchFamily="34" charset="0"/>
                        </a:rPr>
                        <a:t>$19,000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latin typeface="Candara" panose="020E0502030303020204" pitchFamily="34" charset="0"/>
                        </a:rPr>
                        <a:t>TBD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598140"/>
                  </a:ext>
                </a:extLst>
              </a:tr>
              <a:tr h="370840">
                <a:tc>
                  <a:txBody>
                    <a:bodyPr/>
                    <a:lstStyle/>
                    <a:p>
                      <a:r>
                        <a:rPr lang="en-US" sz="1800">
                          <a:latin typeface="Candara" panose="020E0502030303020204" pitchFamily="34" charset="0"/>
                        </a:rPr>
                        <a:t>Gift/Estate/GST Exemption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latin typeface="Candara" panose="020E0502030303020204" pitchFamily="34" charset="0"/>
                        </a:rPr>
                        <a:t>$5,490,000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latin typeface="Candara" panose="020E0502030303020204" pitchFamily="34" charset="0"/>
                        </a:rPr>
                        <a:t>$13,990,000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a:latin typeface="Candara" panose="020E0502030303020204" pitchFamily="34" charset="0"/>
                        </a:rPr>
                        <a:t>$15,000,000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444966"/>
                  </a:ext>
                </a:extLst>
              </a:tr>
            </a:tbl>
          </a:graphicData>
        </a:graphic>
      </p:graphicFrame>
      <p:grpSp>
        <p:nvGrpSpPr>
          <p:cNvPr id="5" name="Group 4">
            <a:extLst>
              <a:ext uri="{FF2B5EF4-FFF2-40B4-BE49-F238E27FC236}">
                <a16:creationId xmlns:a16="http://schemas.microsoft.com/office/drawing/2014/main" id="{C6A3D345-B99E-AE06-64A4-62240DD47FDC}"/>
              </a:ext>
            </a:extLst>
          </p:cNvPr>
          <p:cNvGrpSpPr/>
          <p:nvPr/>
        </p:nvGrpSpPr>
        <p:grpSpPr>
          <a:xfrm>
            <a:off x="367868" y="4675430"/>
            <a:ext cx="11247022" cy="1792994"/>
            <a:chOff x="393109" y="4532060"/>
            <a:chExt cx="11247022" cy="1792994"/>
          </a:xfrm>
        </p:grpSpPr>
        <p:sp>
          <p:nvSpPr>
            <p:cNvPr id="6" name="Rectangle: Rounded Corners 5">
              <a:extLst>
                <a:ext uri="{FF2B5EF4-FFF2-40B4-BE49-F238E27FC236}">
                  <a16:creationId xmlns:a16="http://schemas.microsoft.com/office/drawing/2014/main" id="{AC1B6C61-C05F-AC34-79A9-A1DC93B490D4}"/>
                </a:ext>
              </a:extLst>
            </p:cNvPr>
            <p:cNvSpPr/>
            <p:nvPr/>
          </p:nvSpPr>
          <p:spPr>
            <a:xfrm>
              <a:off x="393109" y="4532060"/>
              <a:ext cx="11247022" cy="1792994"/>
            </a:xfrm>
            <a:prstGeom prst="roundRect">
              <a:avLst/>
            </a:prstGeom>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r>
                <a:rPr lang="en-US" sz="1900" b="1"/>
                <a:t>        </a:t>
              </a:r>
              <a:r>
                <a:rPr lang="en-US" sz="1900" b="1">
                  <a:latin typeface="Candara" panose="020E0502030303020204" pitchFamily="34" charset="0"/>
                </a:rPr>
                <a:t>Planning Idea:</a:t>
              </a:r>
              <a:r>
                <a:rPr lang="en-US" sz="1900">
                  <a:latin typeface="Candara" panose="020E0502030303020204" pitchFamily="34" charset="0"/>
                </a:rPr>
                <a:t> </a:t>
              </a:r>
              <a:r>
                <a:rPr lang="en-US" sz="1900">
                  <a:solidFill>
                    <a:schemeClr val="bg1"/>
                  </a:solidFill>
                  <a:latin typeface="Candara" panose="020E0502030303020204" pitchFamily="34" charset="0"/>
                  <a:ea typeface="Roboto"/>
                  <a:cs typeface="Roboto"/>
                </a:rPr>
                <a:t>Estate planning freeze techniques and multi generation planning should still be considered as timely and necessary planning for high net worth taxpayers. Additionally, regardless of net worth, estate plans should be implemented for  a number of reasons, such as business succession planning, asset protection, state estate/inheritance tax considerations, avoiding probate, and protecting generational wealth. </a:t>
              </a:r>
            </a:p>
          </p:txBody>
        </p:sp>
        <p:pic>
          <p:nvPicPr>
            <p:cNvPr id="7" name="Graphic 6" descr="A lightbulb">
              <a:extLst>
                <a:ext uri="{FF2B5EF4-FFF2-40B4-BE49-F238E27FC236}">
                  <a16:creationId xmlns:a16="http://schemas.microsoft.com/office/drawing/2014/main" id="{10C1A434-906B-9A81-A3CF-ED0EF0A96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57241" y="4532060"/>
              <a:ext cx="635946" cy="635947"/>
            </a:xfrm>
            <a:prstGeom prst="rect">
              <a:avLst/>
            </a:prstGeom>
          </p:spPr>
        </p:pic>
      </p:grpSp>
    </p:spTree>
    <p:extLst>
      <p:ext uri="{BB962C8B-B14F-4D97-AF65-F5344CB8AC3E}">
        <p14:creationId xmlns:p14="http://schemas.microsoft.com/office/powerpoint/2010/main" val="792735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8FCB-AB27-0B47-CD30-368C708D1F4E}"/>
            </a:ext>
          </a:extLst>
        </p:cNvPr>
        <p:cNvGrpSpPr/>
        <p:nvPr/>
      </p:nvGrpSpPr>
      <p:grpSpPr>
        <a:xfrm>
          <a:off x="0" y="0"/>
          <a:ext cx="0" cy="0"/>
          <a:chOff x="0" y="0"/>
          <a:chExt cx="0" cy="0"/>
        </a:xfrm>
      </p:grpSpPr>
      <p:pic>
        <p:nvPicPr>
          <p:cNvPr id="7" name="Picture Placeholder 10" descr="Desk with computer, phone, books, etc.">
            <a:extLst>
              <a:ext uri="{FF2B5EF4-FFF2-40B4-BE49-F238E27FC236}">
                <a16:creationId xmlns:a16="http://schemas.microsoft.com/office/drawing/2014/main" id="{78D3F546-0F78-D098-1264-C8E1616184AD}"/>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7330BDBE-F777-B3E4-A857-3638DFE82B6F}"/>
              </a:ext>
            </a:extLst>
          </p:cNvPr>
          <p:cNvSpPr>
            <a:spLocks noGrp="1"/>
          </p:cNvSpPr>
          <p:nvPr>
            <p:ph type="ctrTitle"/>
          </p:nvPr>
        </p:nvSpPr>
        <p:spPr/>
        <p:txBody>
          <a:bodyPr anchor="ctr"/>
          <a:lstStyle/>
          <a:p>
            <a:pPr algn="ctr"/>
            <a:r>
              <a:rPr lang="en-US" sz="4800" spc="-150">
                <a:latin typeface="Corbel" panose="020B0503020204020204" pitchFamily="34" charset="0"/>
              </a:rPr>
              <a:t>Tax Tidbits</a:t>
            </a:r>
            <a:br>
              <a:rPr lang="en-US" sz="4800" spc="-150"/>
            </a:br>
            <a:endParaRPr lang="en-US" sz="3200" spc="-150"/>
          </a:p>
        </p:txBody>
      </p:sp>
      <p:sp>
        <p:nvSpPr>
          <p:cNvPr id="4" name="Subtitle 3">
            <a:extLst>
              <a:ext uri="{FF2B5EF4-FFF2-40B4-BE49-F238E27FC236}">
                <a16:creationId xmlns:a16="http://schemas.microsoft.com/office/drawing/2014/main" id="{3ECB979D-AFBD-F307-85B8-55037F68201D}"/>
              </a:ext>
            </a:extLst>
          </p:cNvPr>
          <p:cNvSpPr>
            <a:spLocks noGrp="1"/>
          </p:cNvSpPr>
          <p:nvPr>
            <p:ph type="subTitle" idx="1"/>
          </p:nvPr>
        </p:nvSpPr>
        <p:spPr/>
        <p:txBody>
          <a:bodyPr/>
          <a:lstStyle/>
          <a:p>
            <a:endParaRPr lang="en-US">
              <a:latin typeface="Corbel" panose="020B0503020204020204" pitchFamily="34" charset="0"/>
            </a:endParaRPr>
          </a:p>
        </p:txBody>
      </p:sp>
      <p:pic>
        <p:nvPicPr>
          <p:cNvPr id="2" name="Picture 1">
            <a:extLst>
              <a:ext uri="{FF2B5EF4-FFF2-40B4-BE49-F238E27FC236}">
                <a16:creationId xmlns:a16="http://schemas.microsoft.com/office/drawing/2014/main" id="{05AEE381-8766-1A6C-6412-3F316CA496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74924" y="6242163"/>
            <a:ext cx="2022738" cy="350807"/>
          </a:xfrm>
          <a:prstGeom prst="rect">
            <a:avLst/>
          </a:prstGeom>
        </p:spPr>
      </p:pic>
    </p:spTree>
    <p:extLst>
      <p:ext uri="{BB962C8B-B14F-4D97-AF65-F5344CB8AC3E}">
        <p14:creationId xmlns:p14="http://schemas.microsoft.com/office/powerpoint/2010/main" val="413870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451BA-7654-059B-3BB4-7219FE678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390E6-F572-322B-30DC-0AE73490A59B}"/>
              </a:ext>
            </a:extLst>
          </p:cNvPr>
          <p:cNvSpPr>
            <a:spLocks noGrp="1"/>
          </p:cNvSpPr>
          <p:nvPr>
            <p:ph type="title"/>
          </p:nvPr>
        </p:nvSpPr>
        <p:spPr/>
        <p:txBody>
          <a:bodyPr/>
          <a:lstStyle/>
          <a:p>
            <a:r>
              <a:rPr lang="en-US" sz="3600">
                <a:latin typeface="Candara" panose="020E0502030303020204" pitchFamily="34" charset="0"/>
              </a:rPr>
              <a:t>Executive Order 14247 – Modernizing payments </a:t>
            </a:r>
          </a:p>
        </p:txBody>
      </p:sp>
      <p:sp>
        <p:nvSpPr>
          <p:cNvPr id="3" name="Content Placeholder 2">
            <a:extLst>
              <a:ext uri="{FF2B5EF4-FFF2-40B4-BE49-F238E27FC236}">
                <a16:creationId xmlns:a16="http://schemas.microsoft.com/office/drawing/2014/main" id="{2110B91A-27F0-58F0-E884-0560DDAE7914}"/>
              </a:ext>
            </a:extLst>
          </p:cNvPr>
          <p:cNvSpPr>
            <a:spLocks noGrp="1"/>
          </p:cNvSpPr>
          <p:nvPr>
            <p:ph idx="1"/>
          </p:nvPr>
        </p:nvSpPr>
        <p:spPr/>
        <p:txBody>
          <a:bodyPr vert="horz" lIns="0" tIns="0" rIns="0" bIns="0" rtlCol="0" anchor="t">
            <a:noAutofit/>
          </a:bodyPr>
          <a:lstStyle/>
          <a:p>
            <a:pPr marL="0" marR="0" lvl="1" indent="0" defTabSz="914377" eaLnBrk="1" fontAlgn="auto" hangingPunct="1">
              <a:lnSpc>
                <a:spcPct val="90000"/>
              </a:lnSpc>
              <a:spcBef>
                <a:spcPts val="500"/>
              </a:spcBef>
              <a:spcAft>
                <a:spcPts val="600"/>
              </a:spcAft>
              <a:buClrTx/>
              <a:buSzTx/>
              <a:buFont typeface="Arial" panose="020B0604020202020204" pitchFamily="34" charset="0"/>
              <a:buNone/>
              <a:tabLst/>
              <a:defRPr/>
            </a:pPr>
            <a:r>
              <a:rPr lang="en-US" sz="2200" b="1">
                <a:solidFill>
                  <a:prstClr val="black"/>
                </a:solidFill>
              </a:rPr>
              <a:t>WHAT:  </a:t>
            </a:r>
            <a:r>
              <a:rPr lang="en-US" sz="2200">
                <a:solidFill>
                  <a:prstClr val="black"/>
                </a:solidFill>
              </a:rPr>
              <a:t>On March 25, 2025, year President Trump signed Executive Order 14247, Modernizing Payments to and from America’s Bank Account.  Mandates the phase-out of paper check receipts and disbursements to all federal agencies including the IRS.</a:t>
            </a:r>
            <a:br>
              <a:rPr lang="en-US" sz="2200" b="1">
                <a:solidFill>
                  <a:prstClr val="black"/>
                </a:solidFill>
              </a:rPr>
            </a:br>
            <a:endParaRPr lang="en-US" sz="2200" b="1">
              <a:solidFill>
                <a:prstClr val="black"/>
              </a:solidFill>
            </a:endParaRPr>
          </a:p>
          <a:p>
            <a:pPr marL="0" lvl="1" indent="0">
              <a:spcAft>
                <a:spcPts val="600"/>
              </a:spcAft>
              <a:buNone/>
              <a:defRPr/>
            </a:pPr>
            <a:r>
              <a:rPr lang="en-US" sz="2200" b="1">
                <a:solidFill>
                  <a:prstClr val="black"/>
                </a:solidFill>
              </a:rPr>
              <a:t>WHY</a:t>
            </a:r>
            <a:r>
              <a:rPr lang="en-US" sz="2200">
                <a:solidFill>
                  <a:prstClr val="black"/>
                </a:solidFill>
              </a:rPr>
              <a:t>:  Reduce costs (~$657M in FY 2024), improve efficiency, lower fraud risk, and enhance security</a:t>
            </a:r>
            <a:br>
              <a:rPr lang="en-US" sz="2200"/>
            </a:br>
            <a:endParaRPr lang="en-US" sz="2200" i="1">
              <a:solidFill>
                <a:prstClr val="black"/>
              </a:solidFill>
            </a:endParaRPr>
          </a:p>
          <a:p>
            <a:pPr marL="0" lvl="1" indent="0">
              <a:spcAft>
                <a:spcPts val="600"/>
              </a:spcAft>
              <a:buNone/>
              <a:defRPr/>
            </a:pPr>
            <a:r>
              <a:rPr lang="en-US" sz="2200" b="1">
                <a:solidFill>
                  <a:prstClr val="black"/>
                </a:solidFill>
              </a:rPr>
              <a:t>WHEN: September 30, 2025</a:t>
            </a:r>
            <a:r>
              <a:rPr lang="en-US" sz="2200" b="1" i="1">
                <a:solidFill>
                  <a:prstClr val="black"/>
                </a:solidFill>
              </a:rPr>
              <a:t>, </a:t>
            </a:r>
            <a:r>
              <a:rPr lang="en-US" sz="2200">
                <a:solidFill>
                  <a:prstClr val="black"/>
                </a:solidFill>
              </a:rPr>
              <a:t>scheduled phase-out of paper check payments.  After this date, most payments to and from the IRS must be submitted electronically</a:t>
            </a:r>
          </a:p>
          <a:p>
            <a:pPr marL="0" marR="0" lvl="1" indent="0" defTabSz="914377" eaLnBrk="1" fontAlgn="auto" hangingPunct="1">
              <a:lnSpc>
                <a:spcPct val="90000"/>
              </a:lnSpc>
              <a:spcBef>
                <a:spcPts val="500"/>
              </a:spcBef>
              <a:spcAft>
                <a:spcPts val="600"/>
              </a:spcAft>
              <a:buClrTx/>
              <a:buSzTx/>
              <a:buFont typeface="Arial" panose="020B0604020202020204" pitchFamily="34" charset="0"/>
              <a:buNone/>
              <a:tabLst/>
              <a:defRPr/>
            </a:pPr>
            <a:endParaRPr lang="en-US" sz="2400" i="1">
              <a:solidFill>
                <a:prstClr val="black"/>
              </a:solidFill>
              <a:latin typeface="Candara"/>
            </a:endParaRPr>
          </a:p>
          <a:p>
            <a:pPr marL="0" marR="0" lvl="1" indent="0" defTabSz="914377" eaLnBrk="1" fontAlgn="auto" hangingPunct="1">
              <a:lnSpc>
                <a:spcPct val="90000"/>
              </a:lnSpc>
              <a:spcBef>
                <a:spcPts val="500"/>
              </a:spcBef>
              <a:spcAft>
                <a:spcPts val="600"/>
              </a:spcAft>
              <a:buClrTx/>
              <a:buSzTx/>
              <a:buFont typeface="Arial" panose="020B0604020202020204" pitchFamily="34" charset="0"/>
              <a:buNone/>
              <a:tabLst/>
              <a:defRPr/>
            </a:pPr>
            <a:endParaRPr lang="en-US" sz="2400" i="1">
              <a:solidFill>
                <a:prstClr val="black"/>
              </a:solidFill>
              <a:latin typeface="Candara"/>
            </a:endParaRPr>
          </a:p>
          <a:p>
            <a:pPr marL="342900" marR="0" lvl="1" indent="-342900" defTabSz="914377" eaLnBrk="1" fontAlgn="auto" hangingPunct="1">
              <a:lnSpc>
                <a:spcPct val="90000"/>
              </a:lnSpc>
              <a:spcBef>
                <a:spcPts val="500"/>
              </a:spcBef>
              <a:spcAft>
                <a:spcPts val="600"/>
              </a:spcAft>
              <a:buClrTx/>
              <a:buSzTx/>
              <a:buFont typeface="Arial" panose="020B0604020202020204" pitchFamily="34" charset="0"/>
              <a:buChar char="•"/>
              <a:tabLst/>
              <a:defRPr/>
            </a:pPr>
            <a:endParaRPr lang="en-US" sz="2400" i="1">
              <a:solidFill>
                <a:prstClr val="black"/>
              </a:solidFill>
              <a:latin typeface="Candara"/>
            </a:endParaRPr>
          </a:p>
          <a:p>
            <a:pPr marL="0" marR="0" lvl="0" indent="0" algn="l" defTabSz="914400" rtl="0" eaLnBrk="1" fontAlgn="auto" latinLnBrk="0" hangingPunct="1">
              <a:lnSpc>
                <a:spcPct val="100000"/>
              </a:lnSpc>
              <a:spcAft>
                <a:spcPts val="600"/>
              </a:spcAft>
              <a:buClrTx/>
              <a:buSzTx/>
              <a:buNone/>
              <a:tabLst/>
              <a:defRPr/>
            </a:pPr>
            <a:endParaRPr kumimoji="0" lang="en-US" sz="2400" b="0" i="0" u="none" strike="noStrike" kern="1200" cap="none" spc="0" normalizeH="0" baseline="0" noProof="0">
              <a:ln>
                <a:noFill/>
              </a:ln>
              <a:solidFill>
                <a:schemeClr val="tx1">
                  <a:lumMod val="75000"/>
                  <a:lumOff val="25000"/>
                </a:schemeClr>
              </a:solidFill>
              <a:effectLst/>
              <a:uLnTx/>
              <a:uFillTx/>
              <a:ea typeface="+mn-ea"/>
              <a:cs typeface="Arial" panose="020B0604020202020204" pitchFamily="34" charset="0"/>
            </a:endParaRPr>
          </a:p>
          <a:p>
            <a:pPr marL="266065" indent="-266065"/>
            <a:endParaRPr lang="en-US" sz="2400"/>
          </a:p>
        </p:txBody>
      </p:sp>
      <p:pic>
        <p:nvPicPr>
          <p:cNvPr id="4" name="Picture 2" descr="Generated image">
            <a:extLst>
              <a:ext uri="{FF2B5EF4-FFF2-40B4-BE49-F238E27FC236}">
                <a16:creationId xmlns:a16="http://schemas.microsoft.com/office/drawing/2014/main" id="{0E6F55B8-9700-CB88-AAEA-588977375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767" y="4520247"/>
            <a:ext cx="2206861" cy="2206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634C40-27FB-CA23-55DF-35AAC9FE6ECC}"/>
              </a:ext>
            </a:extLst>
          </p:cNvPr>
          <p:cNvSpPr txBox="1"/>
          <p:nvPr/>
        </p:nvSpPr>
        <p:spPr>
          <a:xfrm>
            <a:off x="336307" y="4816550"/>
            <a:ext cx="8116577" cy="1446550"/>
          </a:xfrm>
          <a:prstGeom prst="rect">
            <a:avLst/>
          </a:prstGeom>
          <a:noFill/>
        </p:spPr>
        <p:txBody>
          <a:bodyPr wrap="square" rtlCol="0">
            <a:spAutoFit/>
          </a:bodyPr>
          <a:lstStyle/>
          <a:p>
            <a:r>
              <a:rPr lang="en-US" sz="2200" b="1">
                <a:latin typeface="Candara" panose="020E0502030303020204" pitchFamily="34" charset="0"/>
              </a:rPr>
              <a:t>WHO: </a:t>
            </a:r>
            <a:r>
              <a:rPr lang="en-US" sz="2200">
                <a:latin typeface="Candara" panose="020E0502030303020204" pitchFamily="34" charset="0"/>
              </a:rPr>
              <a:t>All taxpayers should be fully prepared before October 15, 2025, for electronic payments, particularly individuals that filed extensions of their individual income tax returns (Form 1040) that might have an overpayment or underpayment  </a:t>
            </a:r>
            <a:r>
              <a:rPr lang="en-US" sz="2200" b="1">
                <a:latin typeface="Candara" panose="020E0502030303020204" pitchFamily="34" charset="0"/>
              </a:rPr>
              <a:t> </a:t>
            </a:r>
          </a:p>
        </p:txBody>
      </p:sp>
    </p:spTree>
    <p:extLst>
      <p:ext uri="{BB962C8B-B14F-4D97-AF65-F5344CB8AC3E}">
        <p14:creationId xmlns:p14="http://schemas.microsoft.com/office/powerpoint/2010/main" val="660995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rotWithShape="1">
          <a:blip r:embed="rId3"/>
          <a:src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870200" y="2781300"/>
            <a:ext cx="9321800" cy="1638300"/>
          </a:xfrm>
        </p:spPr>
        <p:txBody>
          <a:bodyPr/>
          <a:lstStyle/>
          <a:p>
            <a:pPr fontAlgn="auto">
              <a:spcAft>
                <a:spcPts val="0"/>
              </a:spcAft>
              <a:defRPr/>
            </a:pPr>
            <a:r>
              <a:rPr lang="en-US" sz="4800" err="1">
                <a:solidFill>
                  <a:schemeClr val="tx1">
                    <a:lumMod val="75000"/>
                    <a:lumOff val="25000"/>
                  </a:schemeClr>
                </a:solidFill>
              </a:rPr>
              <a:t>OBBB</a:t>
            </a:r>
            <a:r>
              <a:rPr lang="en-US" sz="4800">
                <a:solidFill>
                  <a:schemeClr val="tx1">
                    <a:lumMod val="75000"/>
                    <a:lumOff val="25000"/>
                  </a:schemeClr>
                </a:solidFill>
              </a:rPr>
              <a:t> Business Tax Updates</a:t>
            </a:r>
          </a:p>
        </p:txBody>
      </p:sp>
      <p:sp>
        <p:nvSpPr>
          <p:cNvPr id="17412" name="Subtitle 3">
            <a:extLst>
              <a:ext uri="{FF2B5EF4-FFF2-40B4-BE49-F238E27FC236}">
                <a16:creationId xmlns:a16="http://schemas.microsoft.com/office/drawing/2014/main" id="{440C0300-1A61-41E2-89AF-A8ECE0956890}"/>
              </a:ext>
            </a:extLst>
          </p:cNvPr>
          <p:cNvSpPr>
            <a:spLocks noGrp="1"/>
          </p:cNvSpPr>
          <p:nvPr>
            <p:ph type="subTitle" idx="1"/>
          </p:nvPr>
        </p:nvSpPr>
        <p:spPr>
          <a:xfrm>
            <a:off x="2870200" y="4419600"/>
            <a:ext cx="9321800" cy="581025"/>
          </a:xfrm>
          <a:solidFill>
            <a:srgbClr val="002060">
              <a:alpha val="79999"/>
            </a:srgbClr>
          </a:solidFill>
        </p:spPr>
        <p:txBody>
          <a:bodyPr/>
          <a:lstStyle/>
          <a:p>
            <a:endParaRPr lang="en-US" altLang="en-US"/>
          </a:p>
        </p:txBody>
      </p:sp>
      <p:pic>
        <p:nvPicPr>
          <p:cNvPr id="17413" name="Picture 1">
            <a:extLst>
              <a:ext uri="{FF2B5EF4-FFF2-40B4-BE49-F238E27FC236}">
                <a16:creationId xmlns:a16="http://schemas.microsoft.com/office/drawing/2014/main" id="{7A747C93-8FA8-401B-85CA-2DE40169ED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4263" y="6242050"/>
            <a:ext cx="20240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A5A6C-D762-6A2E-9B34-87094C88C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58EC8-0016-734A-29DD-EBD2C9496020}"/>
              </a:ext>
            </a:extLst>
          </p:cNvPr>
          <p:cNvSpPr>
            <a:spLocks noGrp="1"/>
          </p:cNvSpPr>
          <p:nvPr>
            <p:ph type="title"/>
          </p:nvPr>
        </p:nvSpPr>
        <p:spPr/>
        <p:txBody>
          <a:bodyPr/>
          <a:lstStyle/>
          <a:p>
            <a:r>
              <a:rPr lang="en-US" sz="3600">
                <a:latin typeface="Candara" panose="020E0502030303020204" pitchFamily="34" charset="0"/>
              </a:rPr>
              <a:t>Executive Order 14247 – Modernizing payments </a:t>
            </a:r>
          </a:p>
        </p:txBody>
      </p:sp>
      <p:sp>
        <p:nvSpPr>
          <p:cNvPr id="3" name="Content Placeholder 2">
            <a:extLst>
              <a:ext uri="{FF2B5EF4-FFF2-40B4-BE49-F238E27FC236}">
                <a16:creationId xmlns:a16="http://schemas.microsoft.com/office/drawing/2014/main" id="{7674C612-E2AA-0FC1-9BA2-0ADACDEA91B6}"/>
              </a:ext>
            </a:extLst>
          </p:cNvPr>
          <p:cNvSpPr>
            <a:spLocks noGrp="1"/>
          </p:cNvSpPr>
          <p:nvPr>
            <p:ph idx="1"/>
          </p:nvPr>
        </p:nvSpPr>
        <p:spPr/>
        <p:txBody>
          <a:bodyPr vert="horz" lIns="0" tIns="0" rIns="0" bIns="0" rtlCol="0" anchor="t">
            <a:noAutofit/>
          </a:bodyPr>
          <a:lstStyle/>
          <a:p>
            <a:pPr marL="0" marR="0" lvl="1" indent="0" defTabSz="914377" eaLnBrk="1" fontAlgn="auto" hangingPunct="1">
              <a:lnSpc>
                <a:spcPct val="90000"/>
              </a:lnSpc>
              <a:spcBef>
                <a:spcPts val="500"/>
              </a:spcBef>
              <a:spcAft>
                <a:spcPts val="600"/>
              </a:spcAft>
              <a:buClrTx/>
              <a:buSzTx/>
              <a:buFont typeface="Arial" panose="020B0604020202020204" pitchFamily="34" charset="0"/>
              <a:buNone/>
              <a:tabLst/>
              <a:defRPr/>
            </a:pPr>
            <a:r>
              <a:rPr lang="en-US" sz="2200" b="1">
                <a:solidFill>
                  <a:prstClr val="black"/>
                </a:solidFill>
              </a:rPr>
              <a:t>PAYMENT OPTIONS:  </a:t>
            </a:r>
            <a:r>
              <a:rPr lang="en-US" sz="2200">
                <a:solidFill>
                  <a:prstClr val="black"/>
                </a:solidFill>
              </a:rPr>
              <a:t>IRS</a:t>
            </a:r>
            <a:r>
              <a:rPr lang="en-US" sz="2200" b="1">
                <a:solidFill>
                  <a:prstClr val="black"/>
                </a:solidFill>
              </a:rPr>
              <a:t> </a:t>
            </a:r>
            <a:r>
              <a:rPr lang="en-US" sz="2200">
                <a:solidFill>
                  <a:prstClr val="black"/>
                </a:solidFill>
              </a:rPr>
              <a:t>currently offers numerous payment options on their site.  These include: </a:t>
            </a:r>
          </a:p>
          <a:p>
            <a:pPr marL="266065" lvl="1" indent="-266065" defTabSz="914377">
              <a:lnSpc>
                <a:spcPct val="90000"/>
              </a:lnSpc>
              <a:buFont typeface="Candara" panose="020E0502030303020204" pitchFamily="34" charset="0"/>
              <a:buChar char="»"/>
              <a:defRPr/>
            </a:pPr>
            <a:r>
              <a:rPr lang="en-US" sz="2200"/>
              <a:t>On-line account</a:t>
            </a:r>
          </a:p>
          <a:p>
            <a:pPr marL="265113" lvl="1" indent="-265113" defTabSz="914377">
              <a:lnSpc>
                <a:spcPct val="90000"/>
              </a:lnSpc>
              <a:buFont typeface="Candara" panose="020E0502030303020204" pitchFamily="34" charset="0"/>
              <a:buChar char="»"/>
              <a:defRPr/>
            </a:pPr>
            <a:r>
              <a:rPr lang="en-US" sz="2200"/>
              <a:t>IRS Direct Pay – online transfers directly from a checking or savings account at no cost to taxpayer</a:t>
            </a:r>
          </a:p>
          <a:p>
            <a:pPr marL="266065" lvl="1" indent="-266065" defTabSz="914377">
              <a:lnSpc>
                <a:spcPct val="90000"/>
              </a:lnSpc>
              <a:buFont typeface="Candara" panose="020E0502030303020204" pitchFamily="34" charset="0"/>
              <a:buChar char="»"/>
              <a:tabLst>
                <a:tab pos="1544638" algn="l"/>
              </a:tabLst>
              <a:defRPr/>
            </a:pPr>
            <a:r>
              <a:rPr lang="en-US" sz="2200"/>
              <a:t>Debit &amp; credit cards or digital wallet subject to a 2% </a:t>
            </a:r>
          </a:p>
          <a:p>
            <a:pPr marL="266065" lvl="1" indent="-266065" defTabSz="914377">
              <a:lnSpc>
                <a:spcPct val="90000"/>
              </a:lnSpc>
              <a:buFont typeface="Candara" panose="020E0502030303020204" pitchFamily="34" charset="0"/>
              <a:buChar char="»"/>
              <a:tabLst>
                <a:tab pos="1544638" algn="l"/>
              </a:tabLst>
              <a:defRPr/>
            </a:pPr>
            <a:r>
              <a:rPr lang="en-US" sz="2200"/>
              <a:t>Pay by phone</a:t>
            </a:r>
          </a:p>
          <a:p>
            <a:pPr marL="266065" lvl="1" indent="-266065" defTabSz="914377">
              <a:lnSpc>
                <a:spcPct val="90000"/>
              </a:lnSpc>
              <a:buFont typeface="Candara" panose="020E0502030303020204" pitchFamily="34" charset="0"/>
              <a:buChar char="»"/>
              <a:tabLst>
                <a:tab pos="1544638" algn="l"/>
              </a:tabLst>
              <a:defRPr/>
            </a:pPr>
            <a:r>
              <a:rPr lang="en-US" sz="2200"/>
              <a:t>Electronic Federal Tax Payment Systems (EFTPS) – Allows payment of taxes online or by phone directly from a checking or savings account. There is no fee but </a:t>
            </a:r>
          </a:p>
          <a:p>
            <a:pPr marL="344488" lvl="1" indent="-344488" defTabSz="914377" eaLnBrk="1" fontAlgn="auto" hangingPunct="1">
              <a:lnSpc>
                <a:spcPct val="90000"/>
              </a:lnSpc>
              <a:spcBef>
                <a:spcPts val="500"/>
              </a:spcBef>
              <a:spcAft>
                <a:spcPts val="600"/>
              </a:spcAft>
              <a:buClrTx/>
              <a:buNone/>
              <a:defRPr/>
            </a:pPr>
            <a:endParaRPr kumimoji="0" lang="en-US" sz="2200" b="0" i="0" u="none" strike="noStrike" kern="1200" cap="none" spc="0" normalizeH="0" baseline="0" noProof="0">
              <a:ln>
                <a:noFill/>
              </a:ln>
              <a:solidFill>
                <a:schemeClr val="tx1">
                  <a:lumMod val="75000"/>
                  <a:lumOff val="25000"/>
                </a:schemeClr>
              </a:solidFill>
              <a:effectLst/>
              <a:uLnTx/>
              <a:uFillTx/>
              <a:ea typeface="+mn-ea"/>
              <a:cs typeface="Arial" panose="020B0604020202020204" pitchFamily="34" charset="0"/>
            </a:endParaRPr>
          </a:p>
          <a:p>
            <a:pPr marL="266065" indent="-266065"/>
            <a:endParaRPr lang="en-US" sz="2400"/>
          </a:p>
        </p:txBody>
      </p:sp>
      <p:pic>
        <p:nvPicPr>
          <p:cNvPr id="4" name="Picture 2" descr="Generated image">
            <a:extLst>
              <a:ext uri="{FF2B5EF4-FFF2-40B4-BE49-F238E27FC236}">
                <a16:creationId xmlns:a16="http://schemas.microsoft.com/office/drawing/2014/main" id="{17AC6AF4-2EB3-A2DC-E9C2-3608ACFE9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767" y="4520247"/>
            <a:ext cx="2206861" cy="2206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97F943-2F5A-8513-3F1C-49FAC90C9F8E}"/>
              </a:ext>
            </a:extLst>
          </p:cNvPr>
          <p:cNvSpPr txBox="1"/>
          <p:nvPr/>
        </p:nvSpPr>
        <p:spPr>
          <a:xfrm>
            <a:off x="353342" y="4520247"/>
            <a:ext cx="8971767" cy="1760482"/>
          </a:xfrm>
          <a:prstGeom prst="rect">
            <a:avLst/>
          </a:prstGeom>
          <a:noFill/>
        </p:spPr>
        <p:txBody>
          <a:bodyPr wrap="square" rtlCol="0">
            <a:spAutoFit/>
          </a:bodyPr>
          <a:lstStyle/>
          <a:p>
            <a:pPr marL="344488" indent="-344488"/>
            <a:r>
              <a:rPr lang="en-US" sz="2200">
                <a:solidFill>
                  <a:schemeClr val="tx1">
                    <a:lumMod val="75000"/>
                    <a:lumOff val="25000"/>
                  </a:schemeClr>
                </a:solidFill>
                <a:latin typeface="Candara" panose="020E0502030303020204" pitchFamily="34" charset="0"/>
              </a:rPr>
              <a:t>    taxpayer must enroll either online or by having an enrollment form</a:t>
            </a:r>
          </a:p>
          <a:p>
            <a:pPr marL="344488" indent="-344488"/>
            <a:r>
              <a:rPr lang="en-US" sz="2200">
                <a:solidFill>
                  <a:schemeClr val="tx1">
                    <a:lumMod val="75000"/>
                    <a:lumOff val="25000"/>
                  </a:schemeClr>
                </a:solidFill>
                <a:latin typeface="Candara" panose="020E0502030303020204" pitchFamily="34" charset="0"/>
              </a:rPr>
              <a:t>    mailed</a:t>
            </a:r>
          </a:p>
          <a:p>
            <a:pPr marL="266065" lvl="1" indent="-266065" defTabSz="914377" eaLnBrk="0" fontAlgn="base" hangingPunct="0">
              <a:lnSpc>
                <a:spcPct val="90000"/>
              </a:lnSpc>
              <a:spcBef>
                <a:spcPts val="600"/>
              </a:spcBef>
              <a:spcAft>
                <a:spcPct val="0"/>
              </a:spcAft>
              <a:buClr>
                <a:schemeClr val="accent2"/>
              </a:buClr>
              <a:buFont typeface="Candara" panose="020E0502030303020204" pitchFamily="34" charset="0"/>
              <a:buChar char="»"/>
              <a:tabLst>
                <a:tab pos="1544638" algn="l"/>
              </a:tabLst>
              <a:defRPr/>
            </a:pPr>
            <a:r>
              <a:rPr lang="en-US" sz="2200">
                <a:solidFill>
                  <a:schemeClr val="tx1">
                    <a:lumMod val="75000"/>
                    <a:lumOff val="25000"/>
                  </a:schemeClr>
                </a:solidFill>
                <a:latin typeface="Candara" panose="020E0502030303020204" pitchFamily="34" charset="0"/>
              </a:rPr>
              <a:t>Electronic Funds Withdrawal (EFW) – an integrated e-file/e-pay option offered when filing federal taxes electronically using tax preparation software through a tax professional or the IRS</a:t>
            </a:r>
          </a:p>
        </p:txBody>
      </p:sp>
    </p:spTree>
    <p:extLst>
      <p:ext uri="{BB962C8B-B14F-4D97-AF65-F5344CB8AC3E}">
        <p14:creationId xmlns:p14="http://schemas.microsoft.com/office/powerpoint/2010/main" val="1396456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D893C-F715-EFCB-D326-AE4C00D55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17184-0FD9-F443-A096-12955B05D7B5}"/>
              </a:ext>
            </a:extLst>
          </p:cNvPr>
          <p:cNvSpPr>
            <a:spLocks noGrp="1"/>
          </p:cNvSpPr>
          <p:nvPr>
            <p:ph type="title"/>
          </p:nvPr>
        </p:nvSpPr>
        <p:spPr/>
        <p:txBody>
          <a:bodyPr/>
          <a:lstStyle/>
          <a:p>
            <a:r>
              <a:rPr lang="en-US" sz="3600">
                <a:latin typeface="Candara" panose="020E0502030303020204" pitchFamily="34" charset="0"/>
              </a:rPr>
              <a:t>Executive Order 14247 – Modernizing payments </a:t>
            </a:r>
          </a:p>
        </p:txBody>
      </p:sp>
      <p:sp>
        <p:nvSpPr>
          <p:cNvPr id="3" name="Content Placeholder 2">
            <a:extLst>
              <a:ext uri="{FF2B5EF4-FFF2-40B4-BE49-F238E27FC236}">
                <a16:creationId xmlns:a16="http://schemas.microsoft.com/office/drawing/2014/main" id="{15719926-428B-C606-9DDA-A9DA98633521}"/>
              </a:ext>
            </a:extLst>
          </p:cNvPr>
          <p:cNvSpPr>
            <a:spLocks noGrp="1"/>
          </p:cNvSpPr>
          <p:nvPr>
            <p:ph idx="1"/>
          </p:nvPr>
        </p:nvSpPr>
        <p:spPr/>
        <p:txBody>
          <a:bodyPr vert="horz" lIns="0" tIns="0" rIns="0" bIns="0" rtlCol="0" anchor="t">
            <a:noAutofit/>
          </a:bodyPr>
          <a:lstStyle/>
          <a:p>
            <a:pPr marL="0" lvl="1" indent="0">
              <a:spcAft>
                <a:spcPts val="600"/>
              </a:spcAft>
              <a:buNone/>
              <a:defRPr/>
            </a:pPr>
            <a:r>
              <a:rPr lang="en-US" sz="2200" b="1">
                <a:solidFill>
                  <a:prstClr val="black"/>
                </a:solidFill>
              </a:rPr>
              <a:t>EXCEPTIONS</a:t>
            </a:r>
            <a:r>
              <a:rPr lang="en-US" sz="2200">
                <a:solidFill>
                  <a:prstClr val="black"/>
                </a:solidFill>
              </a:rPr>
              <a:t>:  The order provides certain exceptions to the payment and collection mandate in limited circumstances including: </a:t>
            </a:r>
          </a:p>
          <a:p>
            <a:pPr marL="266065" lvl="1" indent="-266065" defTabSz="914377">
              <a:lnSpc>
                <a:spcPct val="90000"/>
              </a:lnSpc>
              <a:buFont typeface="Candara" panose="020E0502030303020204" pitchFamily="34" charset="0"/>
              <a:buChar char="»"/>
              <a:defRPr/>
            </a:pPr>
            <a:r>
              <a:rPr lang="en-US" sz="2200"/>
              <a:t>Individuals who do not have access to banking services or electronic payment systems</a:t>
            </a:r>
          </a:p>
          <a:p>
            <a:pPr marL="266065" lvl="1" indent="-266065" defTabSz="914377">
              <a:lnSpc>
                <a:spcPct val="90000"/>
              </a:lnSpc>
              <a:buFont typeface="Candara" panose="020E0502030303020204" pitchFamily="34" charset="0"/>
              <a:buChar char="»"/>
              <a:defRPr/>
            </a:pPr>
            <a:r>
              <a:rPr lang="en-US" sz="2200"/>
              <a:t>Certain emergency payments where electronic disbursement would cause undue hardship, as contemplated in 31 CFR Part 208</a:t>
            </a:r>
          </a:p>
          <a:p>
            <a:pPr marL="266065" lvl="1" indent="-266065" defTabSz="914377">
              <a:lnSpc>
                <a:spcPct val="90000"/>
              </a:lnSpc>
              <a:buFont typeface="Candara" panose="020E0502030303020204" pitchFamily="34" charset="0"/>
              <a:buChar char="»"/>
              <a:defRPr/>
            </a:pPr>
            <a:r>
              <a:rPr lang="en-US" sz="2200"/>
              <a:t>National security-related or law enforcement-related activities where non-EFT transactions are necessary</a:t>
            </a:r>
          </a:p>
          <a:p>
            <a:pPr marL="266065" lvl="1" indent="-266065" defTabSz="914377">
              <a:lnSpc>
                <a:spcPct val="90000"/>
              </a:lnSpc>
              <a:buFont typeface="Candara" panose="020E0502030303020204" pitchFamily="34" charset="0"/>
              <a:buChar char="»"/>
              <a:defRPr/>
            </a:pPr>
            <a:r>
              <a:rPr lang="en-US" sz="2200"/>
              <a:t>Other circumstances as determined by the Secretary of the Treasury as reflected in regulations or other guidance</a:t>
            </a:r>
          </a:p>
          <a:p>
            <a:pPr marL="0" lvl="1" indent="0">
              <a:spcAft>
                <a:spcPts val="600"/>
              </a:spcAft>
              <a:buNone/>
              <a:defRPr/>
            </a:pPr>
            <a:endParaRPr lang="en-US" sz="2400"/>
          </a:p>
        </p:txBody>
      </p:sp>
      <p:pic>
        <p:nvPicPr>
          <p:cNvPr id="4" name="Picture 2" descr="Generated image">
            <a:extLst>
              <a:ext uri="{FF2B5EF4-FFF2-40B4-BE49-F238E27FC236}">
                <a16:creationId xmlns:a16="http://schemas.microsoft.com/office/drawing/2014/main" id="{BFC7430D-54D8-4C40-8491-770A75ED7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767" y="4520247"/>
            <a:ext cx="2206861" cy="22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98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E7052-CDCE-1361-2431-03147CBD3CDE}"/>
            </a:ext>
          </a:extLst>
        </p:cNvPr>
        <p:cNvGrpSpPr/>
        <p:nvPr/>
      </p:nvGrpSpPr>
      <p:grpSpPr>
        <a:xfrm>
          <a:off x="0" y="0"/>
          <a:ext cx="0" cy="0"/>
          <a:chOff x="0" y="0"/>
          <a:chExt cx="0" cy="0"/>
        </a:xfrm>
      </p:grpSpPr>
      <p:pic>
        <p:nvPicPr>
          <p:cNvPr id="7" name="Picture Placeholder 10" descr="Desk with computer, phone, books, etc.">
            <a:extLst>
              <a:ext uri="{FF2B5EF4-FFF2-40B4-BE49-F238E27FC236}">
                <a16:creationId xmlns:a16="http://schemas.microsoft.com/office/drawing/2014/main" id="{14C00148-FE7E-3711-7741-5A55A4FE49BD}"/>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E4C29F25-06F7-FBA5-FD1F-DB85A91BC696}"/>
              </a:ext>
            </a:extLst>
          </p:cNvPr>
          <p:cNvSpPr>
            <a:spLocks noGrp="1"/>
          </p:cNvSpPr>
          <p:nvPr>
            <p:ph type="ctrTitle"/>
          </p:nvPr>
        </p:nvSpPr>
        <p:spPr/>
        <p:txBody>
          <a:bodyPr anchor="ctr"/>
          <a:lstStyle/>
          <a:p>
            <a:pPr algn="ctr"/>
            <a:r>
              <a:rPr lang="en-US" sz="4800" spc="-150">
                <a:latin typeface="Corbel" panose="020B0503020204020204" pitchFamily="34" charset="0"/>
              </a:rPr>
              <a:t>Thank You</a:t>
            </a:r>
            <a:br>
              <a:rPr lang="en-US" sz="4800" spc="-150"/>
            </a:br>
            <a:endParaRPr lang="en-US" sz="3200" spc="-150"/>
          </a:p>
        </p:txBody>
      </p:sp>
      <p:sp>
        <p:nvSpPr>
          <p:cNvPr id="4" name="Subtitle 3">
            <a:extLst>
              <a:ext uri="{FF2B5EF4-FFF2-40B4-BE49-F238E27FC236}">
                <a16:creationId xmlns:a16="http://schemas.microsoft.com/office/drawing/2014/main" id="{96726528-1903-B000-5AF5-07920B30A333}"/>
              </a:ext>
            </a:extLst>
          </p:cNvPr>
          <p:cNvSpPr>
            <a:spLocks noGrp="1"/>
          </p:cNvSpPr>
          <p:nvPr>
            <p:ph type="subTitle" idx="1"/>
          </p:nvPr>
        </p:nvSpPr>
        <p:spPr/>
        <p:txBody>
          <a:bodyPr/>
          <a:lstStyle/>
          <a:p>
            <a:endParaRPr lang="en-US">
              <a:latin typeface="Corbel" panose="020B0503020204020204" pitchFamily="34" charset="0"/>
            </a:endParaRPr>
          </a:p>
        </p:txBody>
      </p:sp>
      <p:pic>
        <p:nvPicPr>
          <p:cNvPr id="2" name="Picture 1">
            <a:extLst>
              <a:ext uri="{FF2B5EF4-FFF2-40B4-BE49-F238E27FC236}">
                <a16:creationId xmlns:a16="http://schemas.microsoft.com/office/drawing/2014/main" id="{642F852A-3D0C-825C-274E-0241512A73B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74924" y="6242163"/>
            <a:ext cx="2022738" cy="350807"/>
          </a:xfrm>
          <a:prstGeom prst="rect">
            <a:avLst/>
          </a:prstGeom>
        </p:spPr>
      </p:pic>
    </p:spTree>
    <p:extLst>
      <p:ext uri="{BB962C8B-B14F-4D97-AF65-F5344CB8AC3E}">
        <p14:creationId xmlns:p14="http://schemas.microsoft.com/office/powerpoint/2010/main" val="218058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3E02-599C-E209-14C6-3263861ED110}"/>
            </a:ext>
          </a:extLst>
        </p:cNvPr>
        <p:cNvGrpSpPr/>
        <p:nvPr/>
      </p:nvGrpSpPr>
      <p:grpSpPr>
        <a:xfrm>
          <a:off x="0" y="0"/>
          <a:ext cx="0" cy="0"/>
          <a:chOff x="0" y="0"/>
          <a:chExt cx="0" cy="0"/>
        </a:xfrm>
      </p:grpSpPr>
      <p:pic>
        <p:nvPicPr>
          <p:cNvPr id="82946" name="Picture Placeholder 10" descr="Desk with computer, phone, books, etc.">
            <a:extLst>
              <a:ext uri="{FF2B5EF4-FFF2-40B4-BE49-F238E27FC236}">
                <a16:creationId xmlns:a16="http://schemas.microsoft.com/office/drawing/2014/main" id="{DB6BA135-11BB-3342-9350-DEF4D64BFF6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332" b="3332"/>
          <a:stretch/>
        </p:blipFill>
        <p:spPr/>
      </p:pic>
      <p:sp>
        <p:nvSpPr>
          <p:cNvPr id="3" name="Title 2">
            <a:extLst>
              <a:ext uri="{FF2B5EF4-FFF2-40B4-BE49-F238E27FC236}">
                <a16:creationId xmlns:a16="http://schemas.microsoft.com/office/drawing/2014/main" id="{57451921-52E5-396B-13AD-72E20E30C22E}"/>
              </a:ext>
            </a:extLst>
          </p:cNvPr>
          <p:cNvSpPr>
            <a:spLocks noGrp="1"/>
          </p:cNvSpPr>
          <p:nvPr>
            <p:ph type="title"/>
          </p:nvPr>
        </p:nvSpPr>
        <p:spPr/>
        <p:txBody>
          <a:bodyPr anchor="ctr"/>
          <a:lstStyle/>
          <a:p>
            <a:pPr algn="l" eaLnBrk="1" fontAlgn="auto" hangingPunct="1">
              <a:spcAft>
                <a:spcPts val="0"/>
              </a:spcAft>
              <a:defRPr/>
            </a:pPr>
            <a:r>
              <a:rPr lang="en-US" sz="4800">
                <a:solidFill>
                  <a:schemeClr val="tx1">
                    <a:lumMod val="75000"/>
                    <a:lumOff val="25000"/>
                  </a:schemeClr>
                </a:solidFill>
              </a:rPr>
              <a:t>Additional Resources</a:t>
            </a:r>
          </a:p>
        </p:txBody>
      </p:sp>
      <p:sp>
        <p:nvSpPr>
          <p:cNvPr id="4" name="Text Placeholder 3">
            <a:extLst>
              <a:ext uri="{FF2B5EF4-FFF2-40B4-BE49-F238E27FC236}">
                <a16:creationId xmlns:a16="http://schemas.microsoft.com/office/drawing/2014/main" id="{1114F196-3D4F-67EC-AC87-C795975911AF}"/>
              </a:ext>
            </a:extLst>
          </p:cNvPr>
          <p:cNvSpPr>
            <a:spLocks noGrp="1"/>
          </p:cNvSpPr>
          <p:nvPr>
            <p:ph type="body" sz="quarter" idx="13"/>
          </p:nvPr>
        </p:nvSpPr>
        <p:spPr/>
        <p:txBody>
          <a:bodyPr/>
          <a:lstStyle/>
          <a:p>
            <a:endParaRPr lang="en-US"/>
          </a:p>
        </p:txBody>
      </p:sp>
      <p:pic>
        <p:nvPicPr>
          <p:cNvPr id="82949" name="Picture 1">
            <a:extLst>
              <a:ext uri="{FF2B5EF4-FFF2-40B4-BE49-F238E27FC236}">
                <a16:creationId xmlns:a16="http://schemas.microsoft.com/office/drawing/2014/main" id="{C6487113-2B3C-E4F5-78C8-A22DB36085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6838" y="4294188"/>
            <a:ext cx="13065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FEFF34A-A3FD-AB21-8DD1-95DE92CA6725}"/>
              </a:ext>
            </a:extLst>
          </p:cNvPr>
          <p:cNvSpPr/>
          <p:nvPr/>
        </p:nvSpPr>
        <p:spPr>
          <a:xfrm>
            <a:off x="9780588" y="6370638"/>
            <a:ext cx="1979612" cy="433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a:extLst>
              <a:ext uri="{FF2B5EF4-FFF2-40B4-BE49-F238E27FC236}">
                <a16:creationId xmlns:a16="http://schemas.microsoft.com/office/drawing/2014/main" id="{23025E56-6557-6AF1-267C-2DDA0C2D8694}"/>
              </a:ext>
            </a:extLst>
          </p:cNvPr>
          <p:cNvSpPr txBox="1">
            <a:spLocks/>
          </p:cNvSpPr>
          <p:nvPr/>
        </p:nvSpPr>
        <p:spPr bwMode="auto">
          <a:xfrm>
            <a:off x="4943475" y="382588"/>
            <a:ext cx="72485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2"/>
              </a:buClr>
              <a:buFont typeface="Candara" panose="020E0502030303020204" pitchFamily="34" charset="0"/>
              <a:buChar char="»"/>
              <a:defRPr sz="2200">
                <a:solidFill>
                  <a:srgbClr val="404040"/>
                </a:solidFill>
                <a:latin typeface="Candara" panose="020E0502030303020204" pitchFamily="34" charset="0"/>
              </a:defRPr>
            </a:lvl1pPr>
            <a:lvl2pPr marL="266700" indent="-228600">
              <a:spcBef>
                <a:spcPts val="600"/>
              </a:spcBef>
              <a:buClr>
                <a:schemeClr val="accent2"/>
              </a:buClr>
              <a:buFont typeface="Courier New" panose="02070309020205020404" pitchFamily="49" charset="0"/>
              <a:buChar char="­"/>
              <a:defRPr sz="2000">
                <a:solidFill>
                  <a:srgbClr val="404040"/>
                </a:solidFill>
                <a:latin typeface="Candara" panose="020E0502030303020204" pitchFamily="34" charset="0"/>
              </a:defRPr>
            </a:lvl2pPr>
            <a:lvl3pPr marL="542925" indent="-228600">
              <a:spcBef>
                <a:spcPts val="600"/>
              </a:spcBef>
              <a:buClr>
                <a:schemeClr val="accent2"/>
              </a:buClr>
              <a:buFont typeface="Arial" panose="020B0604020202020204" pitchFamily="34" charset="0"/>
              <a:buChar char="•"/>
              <a:defRPr>
                <a:solidFill>
                  <a:srgbClr val="404040"/>
                </a:solidFill>
                <a:latin typeface="Candara" panose="020E0502030303020204" pitchFamily="34" charset="0"/>
              </a:defRPr>
            </a:lvl3pPr>
            <a:lvl4pPr marL="809625" indent="-228600">
              <a:spcBef>
                <a:spcPts val="600"/>
              </a:spcBef>
              <a:buClr>
                <a:schemeClr val="accent2"/>
              </a:buClr>
              <a:buFont typeface="Arial" panose="020B0604020202020204" pitchFamily="34" charset="0"/>
              <a:buChar char="•"/>
              <a:defRPr sz="1600">
                <a:solidFill>
                  <a:srgbClr val="404040"/>
                </a:solidFill>
                <a:latin typeface="Candara" panose="020E0502030303020204" pitchFamily="34" charset="0"/>
              </a:defRPr>
            </a:lvl4pPr>
            <a:lvl5pPr marL="1076325" indent="-228600">
              <a:spcBef>
                <a:spcPts val="600"/>
              </a:spcBef>
              <a:buClr>
                <a:schemeClr val="accent2"/>
              </a:buClr>
              <a:buFont typeface="Arial" panose="020B0604020202020204" pitchFamily="34" charset="0"/>
              <a:buChar char="•"/>
              <a:defRPr sz="1600">
                <a:solidFill>
                  <a:srgbClr val="404040"/>
                </a:solidFill>
                <a:latin typeface="Candara" panose="020E0502030303020204" pitchFamily="34" charset="0"/>
              </a:defRPr>
            </a:lvl5pPr>
            <a:lvl6pPr marL="1533525" indent="-228600" eaLnBrk="0" fontAlgn="base" hangingPunct="0">
              <a:spcBef>
                <a:spcPts val="600"/>
              </a:spcBef>
              <a:spcAft>
                <a:spcPct val="0"/>
              </a:spcAft>
              <a:buClr>
                <a:schemeClr val="accent2"/>
              </a:buClr>
              <a:buFont typeface="Arial" panose="020B0604020202020204" pitchFamily="34" charset="0"/>
              <a:buChar char="•"/>
              <a:defRPr sz="1600">
                <a:solidFill>
                  <a:srgbClr val="404040"/>
                </a:solidFill>
                <a:latin typeface="Candara" panose="020E0502030303020204" pitchFamily="34" charset="0"/>
              </a:defRPr>
            </a:lvl6pPr>
            <a:lvl7pPr marL="1990725" indent="-228600" eaLnBrk="0" fontAlgn="base" hangingPunct="0">
              <a:spcBef>
                <a:spcPts val="600"/>
              </a:spcBef>
              <a:spcAft>
                <a:spcPct val="0"/>
              </a:spcAft>
              <a:buClr>
                <a:schemeClr val="accent2"/>
              </a:buClr>
              <a:buFont typeface="Arial" panose="020B0604020202020204" pitchFamily="34" charset="0"/>
              <a:buChar char="•"/>
              <a:defRPr sz="1600">
                <a:solidFill>
                  <a:srgbClr val="404040"/>
                </a:solidFill>
                <a:latin typeface="Candara" panose="020E0502030303020204" pitchFamily="34" charset="0"/>
              </a:defRPr>
            </a:lvl7pPr>
            <a:lvl8pPr marL="2447925" indent="-228600" eaLnBrk="0" fontAlgn="base" hangingPunct="0">
              <a:spcBef>
                <a:spcPts val="600"/>
              </a:spcBef>
              <a:spcAft>
                <a:spcPct val="0"/>
              </a:spcAft>
              <a:buClr>
                <a:schemeClr val="accent2"/>
              </a:buClr>
              <a:buFont typeface="Arial" panose="020B0604020202020204" pitchFamily="34" charset="0"/>
              <a:buChar char="•"/>
              <a:defRPr sz="1600">
                <a:solidFill>
                  <a:srgbClr val="404040"/>
                </a:solidFill>
                <a:latin typeface="Candara" panose="020E0502030303020204" pitchFamily="34" charset="0"/>
              </a:defRPr>
            </a:lvl8pPr>
            <a:lvl9pPr marL="2905125" indent="-228600" eaLnBrk="0" fontAlgn="base" hangingPunct="0">
              <a:spcBef>
                <a:spcPts val="600"/>
              </a:spcBef>
              <a:spcAft>
                <a:spcPct val="0"/>
              </a:spcAft>
              <a:buClr>
                <a:schemeClr val="accent2"/>
              </a:buClr>
              <a:buFont typeface="Arial" panose="020B0604020202020204" pitchFamily="34" charset="0"/>
              <a:buChar char="•"/>
              <a:defRPr sz="1600">
                <a:solidFill>
                  <a:srgbClr val="404040"/>
                </a:solidFill>
                <a:latin typeface="Candara" panose="020E0502030303020204" pitchFamily="34" charset="0"/>
              </a:defRPr>
            </a:lvl9pPr>
          </a:lstStyle>
          <a:p>
            <a:pPr algn="r" eaLnBrk="1" hangingPunct="1">
              <a:lnSpc>
                <a:spcPct val="90000"/>
              </a:lnSpc>
              <a:spcBef>
                <a:spcPts val="1000"/>
              </a:spcBef>
              <a:buClrTx/>
              <a:buFont typeface="Arial" panose="020B0604020202020204" pitchFamily="34" charset="0"/>
              <a:buNone/>
            </a:pPr>
            <a:endParaRPr lang="en-US" altLang="en-US" sz="1800"/>
          </a:p>
        </p:txBody>
      </p:sp>
    </p:spTree>
    <p:extLst>
      <p:ext uri="{BB962C8B-B14F-4D97-AF65-F5344CB8AC3E}">
        <p14:creationId xmlns:p14="http://schemas.microsoft.com/office/powerpoint/2010/main" val="83881080"/>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74260E-6A1C-6232-3CC4-8B1907DC96F9}"/>
              </a:ext>
            </a:extLst>
          </p:cNvPr>
          <p:cNvSpPr>
            <a:spLocks noGrp="1"/>
          </p:cNvSpPr>
          <p:nvPr>
            <p:ph type="ctrTitle"/>
          </p:nvPr>
        </p:nvSpPr>
        <p:spPr/>
        <p:txBody>
          <a:bodyPr/>
          <a:lstStyle/>
          <a:p>
            <a:r>
              <a:rPr lang="en-US"/>
              <a:t>Summary Charts</a:t>
            </a:r>
          </a:p>
        </p:txBody>
      </p:sp>
      <p:sp>
        <p:nvSpPr>
          <p:cNvPr id="2" name="Text Placeholder 1">
            <a:extLst>
              <a:ext uri="{FF2B5EF4-FFF2-40B4-BE49-F238E27FC236}">
                <a16:creationId xmlns:a16="http://schemas.microsoft.com/office/drawing/2014/main" id="{1251401E-25CB-B0CF-5CBF-57CB969437D2}"/>
              </a:ext>
            </a:extLst>
          </p:cNvPr>
          <p:cNvSpPr>
            <a:spLocks noGrp="1"/>
          </p:cNvSpPr>
          <p:nvPr>
            <p:ph type="body" sz="quarter" idx="13"/>
          </p:nvPr>
        </p:nvSpPr>
        <p:spPr/>
        <p:txBody>
          <a:bodyPr/>
          <a:lstStyle/>
          <a:p>
            <a:endParaRPr lang="en-US"/>
          </a:p>
        </p:txBody>
      </p:sp>
      <p:sp>
        <p:nvSpPr>
          <p:cNvPr id="5" name="Slide Number Placeholder 4" hidden="1">
            <a:extLst>
              <a:ext uri="{FF2B5EF4-FFF2-40B4-BE49-F238E27FC236}">
                <a16:creationId xmlns:a16="http://schemas.microsoft.com/office/drawing/2014/main" id="{CD440A5A-23E5-C7CC-3C31-0EFBB89CB9A0}"/>
              </a:ext>
            </a:extLst>
          </p:cNvPr>
          <p:cNvSpPr>
            <a:spLocks noGrp="1"/>
          </p:cNvSpPr>
          <p:nvPr>
            <p:ph type="sldNum" sz="quarter" idx="4294967295"/>
          </p:nvPr>
        </p:nvSpPr>
        <p:spPr>
          <a:xfrm>
            <a:off x="11760200" y="6370638"/>
            <a:ext cx="431800" cy="433387"/>
          </a:xfrm>
          <a:prstGeom prst="rect">
            <a:avLst/>
          </a:prstGeom>
        </p:spPr>
        <p:txBody>
          <a:bodyPr/>
          <a:lstStyle/>
          <a:p>
            <a:pPr>
              <a:spcAft>
                <a:spcPts val="600"/>
              </a:spcAft>
            </a:pPr>
            <a:fld id="{19B51A1E-902D-48AF-9020-955120F399B6}" type="slidenum">
              <a:rPr lang="en-US" noProof="0" smtClean="0"/>
              <a:pPr>
                <a:spcAft>
                  <a:spcPts val="600"/>
                </a:spcAft>
              </a:pPr>
              <a:t>64</a:t>
            </a:fld>
            <a:endParaRPr lang="en-US" noProof="0"/>
          </a:p>
        </p:txBody>
      </p:sp>
    </p:spTree>
    <p:extLst>
      <p:ext uri="{BB962C8B-B14F-4D97-AF65-F5344CB8AC3E}">
        <p14:creationId xmlns:p14="http://schemas.microsoft.com/office/powerpoint/2010/main" val="2534299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B3B5-1C6B-6BDB-9D1F-F74B85BB8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6DF02-6D2E-D486-E8DE-18BEBC708545}"/>
              </a:ext>
            </a:extLst>
          </p:cNvPr>
          <p:cNvSpPr>
            <a:spLocks noGrp="1"/>
          </p:cNvSpPr>
          <p:nvPr>
            <p:ph type="title"/>
          </p:nvPr>
        </p:nvSpPr>
        <p:spPr/>
        <p:txBody>
          <a:bodyPr/>
          <a:lstStyle/>
          <a:p>
            <a:r>
              <a:rPr lang="en-US">
                <a:latin typeface="Candara" panose="020E0502030303020204" pitchFamily="34" charset="0"/>
              </a:rPr>
              <a:t>Key Individual Tax Provisions - </a:t>
            </a:r>
            <a:r>
              <a:rPr lang="en-US" err="1">
                <a:latin typeface="Candara" panose="020E0502030303020204" pitchFamily="34" charset="0"/>
              </a:rPr>
              <a:t>OBBB</a:t>
            </a:r>
            <a:r>
              <a:rPr lang="en-US">
                <a:latin typeface="Candara" panose="020E0502030303020204" pitchFamily="34" charset="0"/>
              </a:rPr>
              <a:t> </a:t>
            </a:r>
          </a:p>
        </p:txBody>
      </p:sp>
      <p:graphicFrame>
        <p:nvGraphicFramePr>
          <p:cNvPr id="6" name="Content Placeholder 5">
            <a:extLst>
              <a:ext uri="{FF2B5EF4-FFF2-40B4-BE49-F238E27FC236}">
                <a16:creationId xmlns:a16="http://schemas.microsoft.com/office/drawing/2014/main" id="{7F82004D-DE12-B3DC-1F45-2B24411F3411}"/>
              </a:ext>
            </a:extLst>
          </p:cNvPr>
          <p:cNvGraphicFramePr>
            <a:graphicFrameLocks noGrp="1"/>
          </p:cNvGraphicFramePr>
          <p:nvPr>
            <p:ph idx="1"/>
            <p:extLst>
              <p:ext uri="{D42A27DB-BD31-4B8C-83A1-F6EECF244321}">
                <p14:modId xmlns:p14="http://schemas.microsoft.com/office/powerpoint/2010/main" val="2793732213"/>
              </p:ext>
            </p:extLst>
          </p:nvPr>
        </p:nvGraphicFramePr>
        <p:xfrm>
          <a:off x="431800" y="1363663"/>
          <a:ext cx="11328400" cy="4881880"/>
        </p:xfrm>
        <a:graphic>
          <a:graphicData uri="http://schemas.openxmlformats.org/drawingml/2006/table">
            <a:tbl>
              <a:tblPr firstRow="1" bandRow="1">
                <a:tableStyleId>{5C22544A-7EE6-4342-B048-85BDC9FD1C3A}</a:tableStyleId>
              </a:tblPr>
              <a:tblGrid>
                <a:gridCol w="2446867">
                  <a:extLst>
                    <a:ext uri="{9D8B030D-6E8A-4147-A177-3AD203B41FA5}">
                      <a16:colId xmlns:a16="http://schemas.microsoft.com/office/drawing/2014/main" val="242960704"/>
                    </a:ext>
                  </a:extLst>
                </a:gridCol>
                <a:gridCol w="3378200">
                  <a:extLst>
                    <a:ext uri="{9D8B030D-6E8A-4147-A177-3AD203B41FA5}">
                      <a16:colId xmlns:a16="http://schemas.microsoft.com/office/drawing/2014/main" val="886048889"/>
                    </a:ext>
                  </a:extLst>
                </a:gridCol>
                <a:gridCol w="3362994">
                  <a:extLst>
                    <a:ext uri="{9D8B030D-6E8A-4147-A177-3AD203B41FA5}">
                      <a16:colId xmlns:a16="http://schemas.microsoft.com/office/drawing/2014/main" val="4093365990"/>
                    </a:ext>
                  </a:extLst>
                </a:gridCol>
                <a:gridCol w="2140339">
                  <a:extLst>
                    <a:ext uri="{9D8B030D-6E8A-4147-A177-3AD203B41FA5}">
                      <a16:colId xmlns:a16="http://schemas.microsoft.com/office/drawing/2014/main" val="1604070907"/>
                    </a:ext>
                  </a:extLst>
                </a:gridCol>
              </a:tblGrid>
              <a:tr h="370840">
                <a:tc>
                  <a:txBody>
                    <a:bodyPr/>
                    <a:lstStyle/>
                    <a:p>
                      <a:pPr algn="ctr"/>
                      <a:r>
                        <a:rPr lang="en-US"/>
                        <a:t>Tax Provision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One Big Beautiful Bill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Effective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724648"/>
                  </a:ext>
                </a:extLst>
              </a:tr>
              <a:tr h="370840">
                <a:tc>
                  <a:txBody>
                    <a:bodyPr/>
                    <a:lstStyle/>
                    <a:p>
                      <a:pPr marL="0" algn="l" defTabSz="914400" rtl="0" eaLnBrk="1" latinLnBrk="0" hangingPunct="1"/>
                      <a:r>
                        <a:rPr lang="en-US" sz="1700" b="1" kern="1200">
                          <a:solidFill>
                            <a:schemeClr val="dk1"/>
                          </a:solidFill>
                          <a:latin typeface="+mn-lt"/>
                          <a:ea typeface="+mn-ea"/>
                          <a:cs typeface="+mn-cs"/>
                        </a:rPr>
                        <a:t>Individual Tax Rates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7 Brackets: 10%, 12%, 22%, 24%, 32%, 35%, &amp; 37%</a:t>
                      </a:r>
                    </a:p>
                    <a:p>
                      <a:pPr marL="0" algn="l" defTabSz="914400" rtl="0" eaLnBrk="1" latinLnBrk="0" hangingPunct="1"/>
                      <a:r>
                        <a:rPr lang="en-US" sz="1700" kern="1200">
                          <a:solidFill>
                            <a:schemeClr val="dk1"/>
                          </a:solidFill>
                          <a:latin typeface="+mn-lt"/>
                          <a:ea typeface="+mn-ea"/>
                          <a:cs typeface="+mn-cs"/>
                        </a:rPr>
                        <a:t>TCJA rates set to expire 12/31/25 –top rate back to 39.6%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Makes TCJA tax rates permanent, retains the same 7 brackets. </a:t>
                      </a:r>
                    </a:p>
                    <a:p>
                      <a:pPr marL="0" algn="l" defTabSz="914400" rtl="0" eaLnBrk="1" latinLnBrk="0" hangingPunct="1"/>
                      <a:endParaRPr lang="en-US" sz="1700" kern="1200">
                        <a:solidFill>
                          <a:schemeClr val="dk1"/>
                        </a:solidFill>
                        <a:latin typeface="+mn-lt"/>
                        <a:ea typeface="+mn-ea"/>
                        <a:cs typeface="+mn-cs"/>
                      </a:endParaRPr>
                    </a:p>
                    <a:p>
                      <a:pPr marL="0" algn="l" defTabSz="914400" rtl="0" eaLnBrk="1" latinLnBrk="0" hangingPunct="1"/>
                      <a:r>
                        <a:rPr lang="en-US" sz="1700" kern="1200">
                          <a:solidFill>
                            <a:schemeClr val="dk1"/>
                          </a:solidFill>
                          <a:latin typeface="+mn-lt"/>
                          <a:ea typeface="+mn-ea"/>
                          <a:cs typeface="+mn-cs"/>
                        </a:rPr>
                        <a:t>Widens 10% and 12% brackets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1/1/2026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99054"/>
                  </a:ext>
                </a:extLst>
              </a:tr>
              <a:tr h="370840">
                <a:tc>
                  <a:txBody>
                    <a:bodyPr/>
                    <a:lstStyle/>
                    <a:p>
                      <a:r>
                        <a:rPr lang="en-US" sz="1700" b="1"/>
                        <a:t>Standard Deduction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Single/MFS: $15k</a:t>
                      </a:r>
                    </a:p>
                    <a:p>
                      <a:r>
                        <a:rPr lang="en-US" sz="1700"/>
                        <a:t>MFJ: $30k</a:t>
                      </a:r>
                    </a:p>
                    <a:p>
                      <a:r>
                        <a:rPr lang="en-US" sz="1700" err="1"/>
                        <a:t>HoH</a:t>
                      </a:r>
                      <a:r>
                        <a:rPr lang="en-US" sz="1700"/>
                        <a:t>: $22.5k</a:t>
                      </a:r>
                    </a:p>
                    <a:p>
                      <a:r>
                        <a:rPr lang="en-US" sz="1700"/>
                        <a:t>TCJA increase set to expire 12/31/25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Permanently increase standard deductions and index to inflation:</a:t>
                      </a:r>
                    </a:p>
                    <a:p>
                      <a:r>
                        <a:rPr lang="en-US" sz="1700"/>
                        <a:t>Single/MFS: $15,750</a:t>
                      </a:r>
                    </a:p>
                    <a:p>
                      <a:r>
                        <a:rPr lang="en-US" sz="1700"/>
                        <a:t>MFJ: $31,500</a:t>
                      </a:r>
                    </a:p>
                    <a:p>
                      <a:r>
                        <a:rPr lang="en-US" sz="1700" err="1"/>
                        <a:t>HoH</a:t>
                      </a:r>
                      <a:r>
                        <a:rPr lang="en-US" sz="1700"/>
                        <a:t>: $23,625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463867"/>
                  </a:ext>
                </a:extLst>
              </a:tr>
              <a:tr h="370840">
                <a:tc>
                  <a:txBody>
                    <a:bodyPr/>
                    <a:lstStyle/>
                    <a:p>
                      <a:r>
                        <a:rPr lang="en-US" sz="1700" b="1"/>
                        <a:t>Enhanced Deduction for Seniors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Age 65+: $2k additional standard deduction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Age 65+: $6k bonus deduction </a:t>
                      </a:r>
                    </a:p>
                    <a:p>
                      <a:r>
                        <a:rPr lang="en-US" sz="1700"/>
                        <a:t>Income phase-out:</a:t>
                      </a:r>
                    </a:p>
                    <a:p>
                      <a:r>
                        <a:rPr lang="en-US" sz="1700"/>
                        <a:t>$75k single/MFS ; $150k MFJ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1/1/2025 – 12/31/2028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736540"/>
                  </a:ext>
                </a:extLst>
              </a:tr>
              <a:tr h="370840">
                <a:tc>
                  <a:txBody>
                    <a:bodyPr/>
                    <a:lstStyle/>
                    <a:p>
                      <a:r>
                        <a:rPr lang="en-US" sz="1700" b="1"/>
                        <a:t>Child Tax Credit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$2k per child through 2025, </a:t>
                      </a:r>
                    </a:p>
                    <a:p>
                      <a:r>
                        <a:rPr lang="en-US" sz="1700"/>
                        <a:t>$1k per child after 2025</a:t>
                      </a:r>
                    </a:p>
                    <a:p>
                      <a:r>
                        <a:rPr lang="en-US" sz="1700"/>
                        <a:t>Income phase-out: $200k single/MFS ; $400k MFJ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Permanently increase to $2,200($1,700 refundable) per child indexed for inflation. Adds parent SSN requirement for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5413354"/>
                  </a:ext>
                </a:extLst>
              </a:tr>
            </a:tbl>
          </a:graphicData>
        </a:graphic>
      </p:graphicFrame>
    </p:spTree>
    <p:extLst>
      <p:ext uri="{BB962C8B-B14F-4D97-AF65-F5344CB8AC3E}">
        <p14:creationId xmlns:p14="http://schemas.microsoft.com/office/powerpoint/2010/main" val="2359519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E24DF-EF2A-2D0E-559D-0853C7720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A2B80-BC6E-3366-456E-46931BB86AF5}"/>
              </a:ext>
            </a:extLst>
          </p:cNvPr>
          <p:cNvSpPr>
            <a:spLocks noGrp="1"/>
          </p:cNvSpPr>
          <p:nvPr>
            <p:ph type="title"/>
          </p:nvPr>
        </p:nvSpPr>
        <p:spPr/>
        <p:txBody>
          <a:bodyPr/>
          <a:lstStyle/>
          <a:p>
            <a:r>
              <a:rPr lang="en-US">
                <a:latin typeface="Candara" panose="020E0502030303020204" pitchFamily="34" charset="0"/>
              </a:rPr>
              <a:t>Key Individual Tax Provisions - </a:t>
            </a:r>
            <a:r>
              <a:rPr lang="en-US" err="1">
                <a:latin typeface="Candara" panose="020E0502030303020204" pitchFamily="34" charset="0"/>
              </a:rPr>
              <a:t>OBBB</a:t>
            </a:r>
            <a:r>
              <a:rPr lang="en-US">
                <a:latin typeface="Candara" panose="020E0502030303020204" pitchFamily="34" charset="0"/>
              </a:rPr>
              <a:t> </a:t>
            </a:r>
          </a:p>
        </p:txBody>
      </p:sp>
      <p:graphicFrame>
        <p:nvGraphicFramePr>
          <p:cNvPr id="6" name="Content Placeholder 5">
            <a:extLst>
              <a:ext uri="{FF2B5EF4-FFF2-40B4-BE49-F238E27FC236}">
                <a16:creationId xmlns:a16="http://schemas.microsoft.com/office/drawing/2014/main" id="{264677D0-A38E-51F0-94F4-036B2183065C}"/>
              </a:ext>
            </a:extLst>
          </p:cNvPr>
          <p:cNvGraphicFramePr>
            <a:graphicFrameLocks noGrp="1"/>
          </p:cNvGraphicFramePr>
          <p:nvPr>
            <p:ph idx="1"/>
            <p:extLst>
              <p:ext uri="{D42A27DB-BD31-4B8C-83A1-F6EECF244321}">
                <p14:modId xmlns:p14="http://schemas.microsoft.com/office/powerpoint/2010/main" val="2743476229"/>
              </p:ext>
            </p:extLst>
          </p:nvPr>
        </p:nvGraphicFramePr>
        <p:xfrm>
          <a:off x="431800" y="1363663"/>
          <a:ext cx="11328400" cy="4881880"/>
        </p:xfrm>
        <a:graphic>
          <a:graphicData uri="http://schemas.openxmlformats.org/drawingml/2006/table">
            <a:tbl>
              <a:tblPr firstRow="1" bandRow="1">
                <a:tableStyleId>{5C22544A-7EE6-4342-B048-85BDC9FD1C3A}</a:tableStyleId>
              </a:tblPr>
              <a:tblGrid>
                <a:gridCol w="2068804">
                  <a:extLst>
                    <a:ext uri="{9D8B030D-6E8A-4147-A177-3AD203B41FA5}">
                      <a16:colId xmlns:a16="http://schemas.microsoft.com/office/drawing/2014/main" val="242960704"/>
                    </a:ext>
                  </a:extLst>
                </a:gridCol>
                <a:gridCol w="3181739">
                  <a:extLst>
                    <a:ext uri="{9D8B030D-6E8A-4147-A177-3AD203B41FA5}">
                      <a16:colId xmlns:a16="http://schemas.microsoft.com/office/drawing/2014/main" val="886048889"/>
                    </a:ext>
                  </a:extLst>
                </a:gridCol>
                <a:gridCol w="4012163">
                  <a:extLst>
                    <a:ext uri="{9D8B030D-6E8A-4147-A177-3AD203B41FA5}">
                      <a16:colId xmlns:a16="http://schemas.microsoft.com/office/drawing/2014/main" val="4093365990"/>
                    </a:ext>
                  </a:extLst>
                </a:gridCol>
                <a:gridCol w="2065694">
                  <a:extLst>
                    <a:ext uri="{9D8B030D-6E8A-4147-A177-3AD203B41FA5}">
                      <a16:colId xmlns:a16="http://schemas.microsoft.com/office/drawing/2014/main" val="1604070907"/>
                    </a:ext>
                  </a:extLst>
                </a:gridCol>
              </a:tblGrid>
              <a:tr h="370840">
                <a:tc>
                  <a:txBody>
                    <a:bodyPr/>
                    <a:lstStyle/>
                    <a:p>
                      <a:pPr algn="ctr"/>
                      <a:r>
                        <a:rPr lang="en-US"/>
                        <a:t>Tax Provision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One Big Beautiful Bill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Effective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724648"/>
                  </a:ext>
                </a:extLst>
              </a:tr>
              <a:tr h="370840">
                <a:tc>
                  <a:txBody>
                    <a:bodyPr/>
                    <a:lstStyle/>
                    <a:p>
                      <a:pPr marL="0" algn="l" defTabSz="914400" rtl="0" eaLnBrk="1" latinLnBrk="0" hangingPunct="1"/>
                      <a:r>
                        <a:rPr lang="en-US" sz="1700" b="1" kern="1200">
                          <a:solidFill>
                            <a:schemeClr val="dk1"/>
                          </a:solidFill>
                          <a:latin typeface="+mn-lt"/>
                          <a:ea typeface="+mn-ea"/>
                          <a:cs typeface="+mn-cs"/>
                        </a:rPr>
                        <a:t>State and Local Tax (SALT) Deduction Cap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$10k limitation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Cap increased to $40k for 2025, + 1% increase through 2029. </a:t>
                      </a:r>
                    </a:p>
                    <a:p>
                      <a:pPr marL="0" algn="l" defTabSz="914400" rtl="0" eaLnBrk="1" latinLnBrk="0" hangingPunct="1"/>
                      <a:r>
                        <a:rPr lang="en-US" sz="1700" kern="1200">
                          <a:solidFill>
                            <a:schemeClr val="dk1"/>
                          </a:solidFill>
                          <a:latin typeface="+mn-lt"/>
                          <a:ea typeface="+mn-ea"/>
                          <a:cs typeface="+mn-cs"/>
                        </a:rPr>
                        <a:t>Increase subject to phase-out if</a:t>
                      </a:r>
                      <a:r>
                        <a:rPr lang="en-US" sz="1700" kern="1200" baseline="0">
                          <a:solidFill>
                            <a:schemeClr val="dk1"/>
                          </a:solidFill>
                          <a:latin typeface="+mn-lt"/>
                          <a:ea typeface="+mn-ea"/>
                          <a:cs typeface="+mn-cs"/>
                        </a:rPr>
                        <a:t> income &gt;</a:t>
                      </a:r>
                      <a:r>
                        <a:rPr lang="en-US" sz="1700" kern="1200">
                          <a:solidFill>
                            <a:schemeClr val="dk1"/>
                          </a:solidFill>
                          <a:latin typeface="+mn-lt"/>
                          <a:ea typeface="+mn-ea"/>
                          <a:cs typeface="+mn-cs"/>
                        </a:rPr>
                        <a:t> $500k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1/1/2025 – 12/31/2029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99054"/>
                  </a:ext>
                </a:extLst>
              </a:tr>
              <a:tr h="370840">
                <a:tc>
                  <a:txBody>
                    <a:bodyPr/>
                    <a:lstStyle/>
                    <a:p>
                      <a:pPr marL="0" algn="l" defTabSz="914400" rtl="0" eaLnBrk="1" latinLnBrk="0" hangingPunct="1"/>
                      <a:r>
                        <a:rPr lang="en-US" sz="1700" b="1" kern="1200">
                          <a:solidFill>
                            <a:schemeClr val="dk1"/>
                          </a:solidFill>
                          <a:latin typeface="+mn-lt"/>
                          <a:ea typeface="+mn-ea"/>
                          <a:cs typeface="+mn-cs"/>
                        </a:rPr>
                        <a:t>No Tax on Overtime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Overtime pay is taxable income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$12,500 deduction per tax</a:t>
                      </a:r>
                      <a:r>
                        <a:rPr lang="en-US" sz="1700" baseline="0"/>
                        <a:t>payer ($25k MFJ) against qualified overtime compensation. </a:t>
                      </a:r>
                    </a:p>
                    <a:p>
                      <a:r>
                        <a:rPr lang="en-US" sz="1700" baseline="0"/>
                        <a:t>Income phase-out: $150k single/MFS ; $300k MFJ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1/1/2025 – 12/31/2028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463867"/>
                  </a:ext>
                </a:extLst>
              </a:tr>
              <a:tr h="370840">
                <a:tc>
                  <a:txBody>
                    <a:bodyPr/>
                    <a:lstStyle/>
                    <a:p>
                      <a:r>
                        <a:rPr lang="en-US" sz="1700" b="1"/>
                        <a:t>No Tax on Tips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Tips are taxable income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$25k deduction </a:t>
                      </a:r>
                      <a:r>
                        <a:rPr lang="en-US" sz="1700" baseline="0"/>
                        <a:t>against qualified tips. (single or MFJ)</a:t>
                      </a:r>
                    </a:p>
                    <a:p>
                      <a:r>
                        <a:rPr lang="en-US" sz="1700" baseline="0"/>
                        <a:t>Income phase-out: $150k single/MFS ; $300k MFJ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1/1/2025 – 12/31/2028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736540"/>
                  </a:ext>
                </a:extLst>
              </a:tr>
              <a:tr h="370840">
                <a:tc>
                  <a:txBody>
                    <a:bodyPr/>
                    <a:lstStyle/>
                    <a:p>
                      <a:r>
                        <a:rPr lang="en-US" sz="1700" b="1"/>
                        <a:t>No Tax on Car Loan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Car loan interest is not deductible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$10k deduction of new car loan interest</a:t>
                      </a:r>
                      <a:r>
                        <a:rPr lang="en-US" sz="1700" baseline="0"/>
                        <a:t> on v</a:t>
                      </a:r>
                      <a:r>
                        <a:rPr lang="en-US" sz="1700"/>
                        <a:t>ehicles </a:t>
                      </a:r>
                      <a:r>
                        <a:rPr lang="en-US" sz="1700" baseline="0"/>
                        <a:t>assembled in United States.</a:t>
                      </a:r>
                      <a:endParaRPr lang="en-US" sz="1700"/>
                    </a:p>
                    <a:p>
                      <a:r>
                        <a:rPr lang="en-US" sz="1700"/>
                        <a:t>Income</a:t>
                      </a:r>
                      <a:r>
                        <a:rPr lang="en-US" sz="1700" baseline="0"/>
                        <a:t> phase-out: $100k single/MFS; $200k MFJ</a:t>
                      </a:r>
                      <a:endParaRPr lang="en-US" sz="17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1/1/2025 - 12/31/2028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5413354"/>
                  </a:ext>
                </a:extLst>
              </a:tr>
            </a:tbl>
          </a:graphicData>
        </a:graphic>
      </p:graphicFrame>
    </p:spTree>
    <p:extLst>
      <p:ext uri="{BB962C8B-B14F-4D97-AF65-F5344CB8AC3E}">
        <p14:creationId xmlns:p14="http://schemas.microsoft.com/office/powerpoint/2010/main" val="1907961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B1FB5-C459-F5B6-D38D-3E6EC2ABA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73FC29-81DB-2F6E-C316-BACA71321016}"/>
              </a:ext>
            </a:extLst>
          </p:cNvPr>
          <p:cNvSpPr>
            <a:spLocks noGrp="1"/>
          </p:cNvSpPr>
          <p:nvPr>
            <p:ph type="title"/>
          </p:nvPr>
        </p:nvSpPr>
        <p:spPr/>
        <p:txBody>
          <a:bodyPr/>
          <a:lstStyle/>
          <a:p>
            <a:r>
              <a:rPr lang="en-US">
                <a:latin typeface="Candara" panose="020E0502030303020204" pitchFamily="34" charset="0"/>
              </a:rPr>
              <a:t>Key Individual Tax Provisions - </a:t>
            </a:r>
            <a:r>
              <a:rPr lang="en-US" err="1">
                <a:latin typeface="Candara" panose="020E0502030303020204" pitchFamily="34" charset="0"/>
              </a:rPr>
              <a:t>OBBB</a:t>
            </a:r>
            <a:r>
              <a:rPr lang="en-US">
                <a:latin typeface="Candara" panose="020E0502030303020204" pitchFamily="34" charset="0"/>
              </a:rPr>
              <a:t> </a:t>
            </a:r>
          </a:p>
        </p:txBody>
      </p:sp>
      <p:graphicFrame>
        <p:nvGraphicFramePr>
          <p:cNvPr id="6" name="Content Placeholder 5">
            <a:extLst>
              <a:ext uri="{FF2B5EF4-FFF2-40B4-BE49-F238E27FC236}">
                <a16:creationId xmlns:a16="http://schemas.microsoft.com/office/drawing/2014/main" id="{D2CFB48A-FAAB-0BEB-7FA7-521F5056FCEB}"/>
              </a:ext>
            </a:extLst>
          </p:cNvPr>
          <p:cNvGraphicFramePr>
            <a:graphicFrameLocks noGrp="1"/>
          </p:cNvGraphicFramePr>
          <p:nvPr>
            <p:ph idx="1"/>
            <p:extLst>
              <p:ext uri="{D42A27DB-BD31-4B8C-83A1-F6EECF244321}">
                <p14:modId xmlns:p14="http://schemas.microsoft.com/office/powerpoint/2010/main" val="2386357622"/>
              </p:ext>
            </p:extLst>
          </p:nvPr>
        </p:nvGraphicFramePr>
        <p:xfrm>
          <a:off x="431800" y="1363663"/>
          <a:ext cx="11328400" cy="4363720"/>
        </p:xfrm>
        <a:graphic>
          <a:graphicData uri="http://schemas.openxmlformats.org/drawingml/2006/table">
            <a:tbl>
              <a:tblPr firstRow="1" bandRow="1">
                <a:tableStyleId>{5C22544A-7EE6-4342-B048-85BDC9FD1C3A}</a:tableStyleId>
              </a:tblPr>
              <a:tblGrid>
                <a:gridCol w="2068804">
                  <a:extLst>
                    <a:ext uri="{9D8B030D-6E8A-4147-A177-3AD203B41FA5}">
                      <a16:colId xmlns:a16="http://schemas.microsoft.com/office/drawing/2014/main" val="242960704"/>
                    </a:ext>
                  </a:extLst>
                </a:gridCol>
                <a:gridCol w="3181739">
                  <a:extLst>
                    <a:ext uri="{9D8B030D-6E8A-4147-A177-3AD203B41FA5}">
                      <a16:colId xmlns:a16="http://schemas.microsoft.com/office/drawing/2014/main" val="886048889"/>
                    </a:ext>
                  </a:extLst>
                </a:gridCol>
                <a:gridCol w="4012163">
                  <a:extLst>
                    <a:ext uri="{9D8B030D-6E8A-4147-A177-3AD203B41FA5}">
                      <a16:colId xmlns:a16="http://schemas.microsoft.com/office/drawing/2014/main" val="4093365990"/>
                    </a:ext>
                  </a:extLst>
                </a:gridCol>
                <a:gridCol w="2065694">
                  <a:extLst>
                    <a:ext uri="{9D8B030D-6E8A-4147-A177-3AD203B41FA5}">
                      <a16:colId xmlns:a16="http://schemas.microsoft.com/office/drawing/2014/main" val="1604070907"/>
                    </a:ext>
                  </a:extLst>
                </a:gridCol>
              </a:tblGrid>
              <a:tr h="370840">
                <a:tc>
                  <a:txBody>
                    <a:bodyPr/>
                    <a:lstStyle/>
                    <a:p>
                      <a:pPr algn="ctr"/>
                      <a:r>
                        <a:rPr lang="en-US"/>
                        <a:t>Tax Provision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One Big Beautiful Bill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Effective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724648"/>
                  </a:ext>
                </a:extLst>
              </a:tr>
              <a:tr h="370840">
                <a:tc>
                  <a:txBody>
                    <a:bodyPr/>
                    <a:lstStyle/>
                    <a:p>
                      <a:pPr marL="0" algn="l" defTabSz="914400" rtl="0" eaLnBrk="1" latinLnBrk="0" hangingPunct="1"/>
                      <a:r>
                        <a:rPr lang="en-US" sz="1700" b="1" kern="1200">
                          <a:solidFill>
                            <a:schemeClr val="dk1"/>
                          </a:solidFill>
                          <a:latin typeface="+mn-lt"/>
                          <a:ea typeface="+mn-ea"/>
                          <a:cs typeface="+mn-cs"/>
                        </a:rPr>
                        <a:t>Charitable Deductions (Non-Itemizers)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n/a – was temporarily allowed in 2021.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$1k single/MFS; $2k </a:t>
                      </a:r>
                      <a:r>
                        <a:rPr lang="en-US" sz="1700" kern="1200" err="1">
                          <a:solidFill>
                            <a:schemeClr val="dk1"/>
                          </a:solidFill>
                          <a:latin typeface="+mn-lt"/>
                          <a:ea typeface="+mn-ea"/>
                          <a:cs typeface="+mn-cs"/>
                        </a:rPr>
                        <a:t>MFJ</a:t>
                      </a:r>
                      <a:r>
                        <a:rPr lang="en-US" sz="1700" kern="1200">
                          <a:solidFill>
                            <a:schemeClr val="dk1"/>
                          </a:solidFill>
                          <a:latin typeface="+mn-lt"/>
                          <a:ea typeface="+mn-ea"/>
                          <a:cs typeface="+mn-cs"/>
                        </a:rPr>
                        <a:t> cash charitable contribution deduction allowed even if do not itemize. </a:t>
                      </a:r>
                    </a:p>
                    <a:p>
                      <a:pPr marL="0" algn="l" defTabSz="914400" rtl="0" eaLnBrk="1" latinLnBrk="0" hangingPunct="1"/>
                      <a:r>
                        <a:rPr lang="en-US" sz="1700" kern="1200">
                          <a:solidFill>
                            <a:schemeClr val="dk1"/>
                          </a:solidFill>
                          <a:latin typeface="+mn-lt"/>
                          <a:ea typeface="+mn-ea"/>
                          <a:cs typeface="+mn-cs"/>
                        </a:rPr>
                        <a:t>Made permanent.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1/1/2026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99054"/>
                  </a:ext>
                </a:extLst>
              </a:tr>
              <a:tr h="370840">
                <a:tc>
                  <a:txBody>
                    <a:bodyPr/>
                    <a:lstStyle/>
                    <a:p>
                      <a:pPr marL="0" algn="l" defTabSz="914400" rtl="0" eaLnBrk="1" latinLnBrk="0" hangingPunct="1"/>
                      <a:r>
                        <a:rPr lang="en-US" sz="1700" b="1" kern="1200">
                          <a:solidFill>
                            <a:schemeClr val="dk1"/>
                          </a:solidFill>
                          <a:latin typeface="+mn-lt"/>
                          <a:ea typeface="+mn-ea"/>
                          <a:cs typeface="+mn-cs"/>
                        </a:rPr>
                        <a:t>Charitable Deductions (Itemizers)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Taxpayers who itemize can deduct contributions subject to limitations on the type of contribution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Charitable contribution deduction allowed only to the extent the contribution exceeds 0.5% of the taxpayer’s AGI.</a:t>
                      </a:r>
                      <a:endParaRPr lang="en-US" sz="1700" baseline="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463867"/>
                  </a:ext>
                </a:extLst>
              </a:tr>
              <a:tr h="370840">
                <a:tc>
                  <a:txBody>
                    <a:bodyPr/>
                    <a:lstStyle/>
                    <a:p>
                      <a:r>
                        <a:rPr lang="en-US" sz="1700" b="1"/>
                        <a:t>Itemized Deduction Phase-Out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TCJA suspended through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2% limitation on taxpayers in the 37% tax bracket (starts at $626k single/MFS ; $751k </a:t>
                      </a:r>
                      <a:r>
                        <a:rPr lang="en-US" sz="1700" err="1"/>
                        <a:t>MFJ</a:t>
                      </a:r>
                      <a:r>
                        <a:rPr lang="en-US" sz="1700"/>
                        <a:t>)</a:t>
                      </a:r>
                    </a:p>
                    <a:p>
                      <a:r>
                        <a:rPr lang="en-US" sz="1700"/>
                        <a:t>35% deduction on itemized deductions</a:t>
                      </a:r>
                      <a:endParaRPr lang="en-US" sz="1700" baseline="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736540"/>
                  </a:ext>
                </a:extLst>
              </a:tr>
              <a:tr h="370840">
                <a:tc>
                  <a:txBody>
                    <a:bodyPr/>
                    <a:lstStyle/>
                    <a:p>
                      <a:r>
                        <a:rPr lang="en-US" sz="1700" b="1"/>
                        <a:t>Gambling Losses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Itemized deduction for losses, limited to amount of winnings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Itemized deduction, further limited to 90% of losses, up to the extent of winnings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5413354"/>
                  </a:ext>
                </a:extLst>
              </a:tr>
            </a:tbl>
          </a:graphicData>
        </a:graphic>
      </p:graphicFrame>
    </p:spTree>
    <p:extLst>
      <p:ext uri="{BB962C8B-B14F-4D97-AF65-F5344CB8AC3E}">
        <p14:creationId xmlns:p14="http://schemas.microsoft.com/office/powerpoint/2010/main" val="645999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B4A22-5185-F79F-D3B4-E6A8C4B11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79A78-B7B9-BABC-7708-9D556A5BA68D}"/>
              </a:ext>
            </a:extLst>
          </p:cNvPr>
          <p:cNvSpPr>
            <a:spLocks noGrp="1"/>
          </p:cNvSpPr>
          <p:nvPr>
            <p:ph type="title"/>
          </p:nvPr>
        </p:nvSpPr>
        <p:spPr/>
        <p:txBody>
          <a:bodyPr/>
          <a:lstStyle/>
          <a:p>
            <a:r>
              <a:rPr lang="en-US">
                <a:latin typeface="Candara" panose="020E0502030303020204" pitchFamily="34" charset="0"/>
              </a:rPr>
              <a:t>Key Business Tax Provisions - </a:t>
            </a:r>
            <a:r>
              <a:rPr lang="en-US" err="1">
                <a:latin typeface="Candara" panose="020E0502030303020204" pitchFamily="34" charset="0"/>
              </a:rPr>
              <a:t>OBBB</a:t>
            </a:r>
            <a:endParaRPr lang="en-US">
              <a:latin typeface="Candara" panose="020E0502030303020204" pitchFamily="34" charset="0"/>
            </a:endParaRPr>
          </a:p>
        </p:txBody>
      </p:sp>
      <p:graphicFrame>
        <p:nvGraphicFramePr>
          <p:cNvPr id="6" name="Content Placeholder 5">
            <a:extLst>
              <a:ext uri="{FF2B5EF4-FFF2-40B4-BE49-F238E27FC236}">
                <a16:creationId xmlns:a16="http://schemas.microsoft.com/office/drawing/2014/main" id="{2A892B0C-C868-D949-2680-83FC25408C69}"/>
              </a:ext>
            </a:extLst>
          </p:cNvPr>
          <p:cNvGraphicFramePr>
            <a:graphicFrameLocks noGrp="1"/>
          </p:cNvGraphicFramePr>
          <p:nvPr>
            <p:ph idx="1"/>
            <p:extLst>
              <p:ext uri="{D42A27DB-BD31-4B8C-83A1-F6EECF244321}">
                <p14:modId xmlns:p14="http://schemas.microsoft.com/office/powerpoint/2010/main" val="1544013654"/>
              </p:ext>
            </p:extLst>
          </p:nvPr>
        </p:nvGraphicFramePr>
        <p:xfrm>
          <a:off x="432000" y="1241000"/>
          <a:ext cx="11328398" cy="5164134"/>
        </p:xfrm>
        <a:graphic>
          <a:graphicData uri="http://schemas.openxmlformats.org/drawingml/2006/table">
            <a:tbl>
              <a:tblPr firstRow="1" bandRow="1">
                <a:tableStyleId>{5C22544A-7EE6-4342-B048-85BDC9FD1C3A}</a:tableStyleId>
              </a:tblPr>
              <a:tblGrid>
                <a:gridCol w="2438841">
                  <a:extLst>
                    <a:ext uri="{9D8B030D-6E8A-4147-A177-3AD203B41FA5}">
                      <a16:colId xmlns:a16="http://schemas.microsoft.com/office/drawing/2014/main" val="242960704"/>
                    </a:ext>
                  </a:extLst>
                </a:gridCol>
                <a:gridCol w="2893973">
                  <a:extLst>
                    <a:ext uri="{9D8B030D-6E8A-4147-A177-3AD203B41FA5}">
                      <a16:colId xmlns:a16="http://schemas.microsoft.com/office/drawing/2014/main" val="886048889"/>
                    </a:ext>
                  </a:extLst>
                </a:gridCol>
                <a:gridCol w="3265195">
                  <a:extLst>
                    <a:ext uri="{9D8B030D-6E8A-4147-A177-3AD203B41FA5}">
                      <a16:colId xmlns:a16="http://schemas.microsoft.com/office/drawing/2014/main" val="4093365990"/>
                    </a:ext>
                  </a:extLst>
                </a:gridCol>
                <a:gridCol w="2730389">
                  <a:extLst>
                    <a:ext uri="{9D8B030D-6E8A-4147-A177-3AD203B41FA5}">
                      <a16:colId xmlns:a16="http://schemas.microsoft.com/office/drawing/2014/main" val="1604070907"/>
                    </a:ext>
                  </a:extLst>
                </a:gridCol>
              </a:tblGrid>
              <a:tr h="350023">
                <a:tc>
                  <a:txBody>
                    <a:bodyPr/>
                    <a:lstStyle/>
                    <a:p>
                      <a:pPr algn="ctr"/>
                      <a:r>
                        <a:rPr lang="en-US"/>
                        <a:t>Tax Provision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One Big Beautiful Bill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Effective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724648"/>
                  </a:ext>
                </a:extLst>
              </a:tr>
              <a:tr h="896934">
                <a:tc>
                  <a:txBody>
                    <a:bodyPr/>
                    <a:lstStyle/>
                    <a:p>
                      <a:pPr marL="0" algn="l" defTabSz="914400" rtl="0" eaLnBrk="1" latinLnBrk="0" hangingPunct="1"/>
                      <a:r>
                        <a:rPr lang="en-US" sz="1700" b="1" kern="1200">
                          <a:solidFill>
                            <a:schemeClr val="dk1"/>
                          </a:solidFill>
                          <a:latin typeface="Candara" panose="020E0502030303020204" pitchFamily="34" charset="0"/>
                          <a:ea typeface="+mn-ea"/>
                          <a:cs typeface="+mn-cs"/>
                        </a:rPr>
                        <a:t>§</a:t>
                      </a:r>
                      <a:r>
                        <a:rPr lang="en-US" sz="1700" b="1" kern="1200">
                          <a:solidFill>
                            <a:schemeClr val="dk1"/>
                          </a:solidFill>
                          <a:latin typeface="+mn-lt"/>
                          <a:ea typeface="+mn-ea"/>
                          <a:cs typeface="+mn-cs"/>
                        </a:rPr>
                        <a:t>168(k) Bonus Depreciation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2025: 40%</a:t>
                      </a:r>
                    </a:p>
                    <a:p>
                      <a:pPr marL="0" algn="l" defTabSz="914400" rtl="0" eaLnBrk="1" latinLnBrk="0" hangingPunct="1"/>
                      <a:r>
                        <a:rPr lang="en-US" sz="1700" kern="1200">
                          <a:solidFill>
                            <a:schemeClr val="dk1"/>
                          </a:solidFill>
                          <a:latin typeface="+mn-lt"/>
                          <a:ea typeface="+mn-ea"/>
                          <a:cs typeface="+mn-cs"/>
                        </a:rPr>
                        <a:t>2026: 20%</a:t>
                      </a:r>
                    </a:p>
                    <a:p>
                      <a:pPr marL="0" algn="l" defTabSz="914400" rtl="0" eaLnBrk="1" latinLnBrk="0" hangingPunct="1"/>
                      <a:r>
                        <a:rPr lang="en-US" sz="1700" kern="1200">
                          <a:solidFill>
                            <a:schemeClr val="dk1"/>
                          </a:solidFill>
                          <a:latin typeface="+mn-lt"/>
                          <a:ea typeface="+mn-ea"/>
                          <a:cs typeface="+mn-cs"/>
                        </a:rPr>
                        <a:t>2027 &amp; thereafter: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b="0" kern="1200">
                          <a:solidFill>
                            <a:schemeClr val="tx1"/>
                          </a:solidFill>
                          <a:latin typeface="+mn-lt"/>
                          <a:ea typeface="+mn-ea"/>
                          <a:cs typeface="+mn-cs"/>
                        </a:rPr>
                        <a:t>100% additional first year bonus depreciation deduction on eligible property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Eligible property acquired and placed in service on or after 1/19/25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99054"/>
                  </a:ext>
                </a:extLst>
              </a:tr>
              <a:tr h="1848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kern="1200">
                          <a:solidFill>
                            <a:schemeClr val="dk1"/>
                          </a:solidFill>
                          <a:latin typeface="Candara" panose="020E0502030303020204" pitchFamily="34" charset="0"/>
                          <a:ea typeface="+mn-ea"/>
                          <a:cs typeface="+mn-cs"/>
                        </a:rPr>
                        <a:t>§</a:t>
                      </a:r>
                      <a:r>
                        <a:rPr lang="en-US" sz="1700" b="1" kern="1200">
                          <a:solidFill>
                            <a:schemeClr val="dk1"/>
                          </a:solidFill>
                          <a:latin typeface="+mn-lt"/>
                          <a:ea typeface="+mn-ea"/>
                          <a:cs typeface="+mn-cs"/>
                        </a:rPr>
                        <a:t>168(n) Special Depreciation Allowance for Production Property</a:t>
                      </a:r>
                    </a:p>
                    <a:p>
                      <a:endParaRPr lang="en-US" sz="17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b="0">
                          <a:solidFill>
                            <a:schemeClr val="tx1"/>
                          </a:solidFill>
                        </a:rPr>
                        <a:t>Full expensing provision for “qualified production property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Qualified property construction of which begins after January 19, 2025, and before January 1, 2029, and placed in service after date of enactment and prior to January 1, 2031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2000491"/>
                  </a:ext>
                </a:extLst>
              </a:tr>
              <a:tr h="842243">
                <a:tc>
                  <a:txBody>
                    <a:bodyPr/>
                    <a:lstStyle/>
                    <a:p>
                      <a:r>
                        <a:rPr lang="en-US" sz="1700" b="1">
                          <a:latin typeface="Candara" panose="020E0502030303020204" pitchFamily="34" charset="0"/>
                        </a:rPr>
                        <a:t>§</a:t>
                      </a:r>
                      <a:r>
                        <a:rPr lang="en-US" sz="1700" b="1"/>
                        <a:t>179 Expense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Max Deduction: $1.25M</a:t>
                      </a:r>
                    </a:p>
                    <a:p>
                      <a:r>
                        <a:rPr lang="en-US" sz="1700"/>
                        <a:t>Investment Phase-Out: $3.13M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solidFill>
                            <a:schemeClr val="tx1"/>
                          </a:solidFill>
                        </a:rPr>
                        <a:t>Max Deduction: $2.5M</a:t>
                      </a:r>
                    </a:p>
                    <a:p>
                      <a:r>
                        <a:rPr lang="en-US" sz="1700">
                          <a:solidFill>
                            <a:schemeClr val="tx1"/>
                          </a:solidFill>
                        </a:rPr>
                        <a:t>Investment Phase-Out: $4M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463867"/>
                  </a:ext>
                </a:extLst>
              </a:tr>
              <a:tr h="1093822">
                <a:tc>
                  <a:txBody>
                    <a:bodyPr/>
                    <a:lstStyle/>
                    <a:p>
                      <a:r>
                        <a:rPr lang="en-US" sz="1700" b="1">
                          <a:latin typeface="Candara"/>
                        </a:rPr>
                        <a:t>§</a:t>
                      </a:r>
                      <a:r>
                        <a:rPr lang="en-US" sz="1700" b="1"/>
                        <a:t>199A Qualified Business Income (QBI) Deduction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20% deduction against eligible non-corporate</a:t>
                      </a:r>
                      <a:r>
                        <a:rPr lang="en-US" sz="1700" baseline="0"/>
                        <a:t> </a:t>
                      </a:r>
                      <a:r>
                        <a:rPr lang="en-US" sz="1700"/>
                        <a:t>business income; expires after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solidFill>
                            <a:schemeClr val="tx1"/>
                          </a:solidFill>
                        </a:rPr>
                        <a:t>Deduction remains at 20% &amp; made permanent. </a:t>
                      </a:r>
                    </a:p>
                    <a:p>
                      <a:r>
                        <a:rPr lang="en-US" sz="1700">
                          <a:solidFill>
                            <a:schemeClr val="tx1"/>
                          </a:solidFill>
                        </a:rPr>
                        <a:t>Adds minimum deduction of $400 on QBI of $1,000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736540"/>
                  </a:ext>
                </a:extLst>
              </a:tr>
            </a:tbl>
          </a:graphicData>
        </a:graphic>
      </p:graphicFrame>
    </p:spTree>
    <p:extLst>
      <p:ext uri="{BB962C8B-B14F-4D97-AF65-F5344CB8AC3E}">
        <p14:creationId xmlns:p14="http://schemas.microsoft.com/office/powerpoint/2010/main" val="640213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0931-7FB9-E2D3-5A3F-EA5E6A347B76}"/>
              </a:ext>
            </a:extLst>
          </p:cNvPr>
          <p:cNvSpPr>
            <a:spLocks noGrp="1"/>
          </p:cNvSpPr>
          <p:nvPr>
            <p:ph type="title"/>
          </p:nvPr>
        </p:nvSpPr>
        <p:spPr/>
        <p:txBody>
          <a:bodyPr/>
          <a:lstStyle/>
          <a:p>
            <a:r>
              <a:rPr lang="en-US">
                <a:latin typeface="Candara" panose="020E0502030303020204" pitchFamily="34" charset="0"/>
              </a:rPr>
              <a:t>Key Business Tax Provisions - </a:t>
            </a:r>
            <a:r>
              <a:rPr lang="en-US" err="1">
                <a:latin typeface="Candara" panose="020E0502030303020204" pitchFamily="34" charset="0"/>
              </a:rPr>
              <a:t>OBBB</a:t>
            </a:r>
            <a:endParaRPr lang="en-US">
              <a:latin typeface="Candara" panose="020E0502030303020204" pitchFamily="34" charset="0"/>
            </a:endParaRPr>
          </a:p>
        </p:txBody>
      </p:sp>
      <p:graphicFrame>
        <p:nvGraphicFramePr>
          <p:cNvPr id="6" name="Content Placeholder 5">
            <a:extLst>
              <a:ext uri="{FF2B5EF4-FFF2-40B4-BE49-F238E27FC236}">
                <a16:creationId xmlns:a16="http://schemas.microsoft.com/office/drawing/2014/main" id="{4B791EDF-F3ED-417F-4470-6E060D2F81FC}"/>
              </a:ext>
            </a:extLst>
          </p:cNvPr>
          <p:cNvGraphicFramePr>
            <a:graphicFrameLocks noGrp="1"/>
          </p:cNvGraphicFramePr>
          <p:nvPr>
            <p:ph idx="1"/>
            <p:extLst>
              <p:ext uri="{D42A27DB-BD31-4B8C-83A1-F6EECF244321}">
                <p14:modId xmlns:p14="http://schemas.microsoft.com/office/powerpoint/2010/main" val="980171761"/>
              </p:ext>
            </p:extLst>
          </p:nvPr>
        </p:nvGraphicFramePr>
        <p:xfrm>
          <a:off x="431800" y="1363663"/>
          <a:ext cx="11328399" cy="4793823"/>
        </p:xfrm>
        <a:graphic>
          <a:graphicData uri="http://schemas.openxmlformats.org/drawingml/2006/table">
            <a:tbl>
              <a:tblPr firstRow="1" bandRow="1">
                <a:tableStyleId>{5C22544A-7EE6-4342-B048-85BDC9FD1C3A}</a:tableStyleId>
              </a:tblPr>
              <a:tblGrid>
                <a:gridCol w="3130705">
                  <a:extLst>
                    <a:ext uri="{9D8B030D-6E8A-4147-A177-3AD203B41FA5}">
                      <a16:colId xmlns:a16="http://schemas.microsoft.com/office/drawing/2014/main" val="242960704"/>
                    </a:ext>
                  </a:extLst>
                </a:gridCol>
                <a:gridCol w="3079436">
                  <a:extLst>
                    <a:ext uri="{9D8B030D-6E8A-4147-A177-3AD203B41FA5}">
                      <a16:colId xmlns:a16="http://schemas.microsoft.com/office/drawing/2014/main" val="886048889"/>
                    </a:ext>
                  </a:extLst>
                </a:gridCol>
                <a:gridCol w="2909060">
                  <a:extLst>
                    <a:ext uri="{9D8B030D-6E8A-4147-A177-3AD203B41FA5}">
                      <a16:colId xmlns:a16="http://schemas.microsoft.com/office/drawing/2014/main" val="4093365990"/>
                    </a:ext>
                  </a:extLst>
                </a:gridCol>
                <a:gridCol w="2209198">
                  <a:extLst>
                    <a:ext uri="{9D8B030D-6E8A-4147-A177-3AD203B41FA5}">
                      <a16:colId xmlns:a16="http://schemas.microsoft.com/office/drawing/2014/main" val="1604070907"/>
                    </a:ext>
                  </a:extLst>
                </a:gridCol>
              </a:tblGrid>
              <a:tr h="373478">
                <a:tc>
                  <a:txBody>
                    <a:bodyPr/>
                    <a:lstStyle/>
                    <a:p>
                      <a:pPr algn="ctr"/>
                      <a:r>
                        <a:rPr lang="en-US"/>
                        <a:t>Tax Provision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One Big Beautiful Bill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Effective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724648"/>
                  </a:ext>
                </a:extLst>
              </a:tr>
              <a:tr h="3284562">
                <a:tc>
                  <a:txBody>
                    <a:bodyPr/>
                    <a:lstStyle/>
                    <a:p>
                      <a:r>
                        <a:rPr lang="en-US" sz="1700" b="1">
                          <a:latin typeface="Candara" panose="020E0502030303020204" pitchFamily="34" charset="0"/>
                        </a:rPr>
                        <a:t>§</a:t>
                      </a:r>
                      <a:r>
                        <a:rPr lang="en-US" sz="1700" b="1"/>
                        <a:t>163(j) Business Interest Expense Limitation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a:t>30% limit on deductible interest based on earnings before interest (EBI). No add-back for depreciation &amp; amortization 2022 &amp; 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700" b="0">
                          <a:solidFill>
                            <a:schemeClr val="tx1"/>
                          </a:solidFill>
                        </a:rPr>
                        <a:t>Permanently returns to EBITDA for “adjusted taxable Income”  calculation (allows add-back for depreciation and amortization).</a:t>
                      </a:r>
                      <a:endParaRPr lang="en-US" sz="1700" b="1">
                        <a:solidFill>
                          <a:schemeClr val="tx1"/>
                        </a:solidFill>
                      </a:endParaRPr>
                    </a:p>
                    <a:p>
                      <a:pPr marL="285750" indent="-285750">
                        <a:buFont typeface="Arial" panose="020B0604020202020204" pitchFamily="34" charset="0"/>
                        <a:buChar char="•"/>
                      </a:pPr>
                      <a:r>
                        <a:rPr lang="en-US" sz="1700">
                          <a:solidFill>
                            <a:schemeClr val="tx1"/>
                          </a:solidFill>
                        </a:rPr>
                        <a:t>Includes RV &amp; Campers as floorplan motor vehicles.</a:t>
                      </a:r>
                    </a:p>
                    <a:p>
                      <a:pPr marL="285750" indent="-285750">
                        <a:buFont typeface="Arial" panose="020B0604020202020204" pitchFamily="34" charset="0"/>
                        <a:buChar char="•"/>
                      </a:pPr>
                      <a:r>
                        <a:rPr lang="en-US" sz="1700">
                          <a:solidFill>
                            <a:schemeClr val="tx1"/>
                          </a:solidFill>
                        </a:rPr>
                        <a:t>Subjects capitalized interest to §163(j) provisions (limiting avoidance)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a:t>Taxable years beginning after 12/31/2024 (except interest capitalization rules which are effective for tax years beginning after 12/31/2025).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99054"/>
                  </a:ext>
                </a:extLst>
              </a:tr>
              <a:tr h="1135783">
                <a:tc>
                  <a:txBody>
                    <a:bodyPr/>
                    <a:lstStyle/>
                    <a:p>
                      <a:r>
                        <a:rPr lang="en-US" sz="1700" b="1">
                          <a:latin typeface="Candara" panose="020E0502030303020204" pitchFamily="34" charset="0"/>
                        </a:rPr>
                        <a:t>§461(l) </a:t>
                      </a:r>
                      <a:r>
                        <a:rPr lang="en-US" sz="1700" b="1"/>
                        <a:t>Excess Business Loss Limitation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Non-corporate taxpayer business losses limited to: </a:t>
                      </a:r>
                    </a:p>
                    <a:p>
                      <a:r>
                        <a:rPr lang="en-US" sz="1700"/>
                        <a:t>MFJ: $626k; All Others: $313k</a:t>
                      </a:r>
                    </a:p>
                    <a:p>
                      <a:r>
                        <a:rPr lang="en-US" sz="1700"/>
                        <a:t>Excess carried forward as NOL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Makes 461(l) permanent and retains NOL c/f treatment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2000491"/>
                  </a:ext>
                </a:extLst>
              </a:tr>
            </a:tbl>
          </a:graphicData>
        </a:graphic>
      </p:graphicFrame>
    </p:spTree>
    <p:extLst>
      <p:ext uri="{BB962C8B-B14F-4D97-AF65-F5344CB8AC3E}">
        <p14:creationId xmlns:p14="http://schemas.microsoft.com/office/powerpoint/2010/main" val="315158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3FC3-06AC-4B87-A8FD-80BF8EEC8B53}"/>
              </a:ext>
            </a:extLst>
          </p:cNvPr>
          <p:cNvSpPr>
            <a:spLocks noGrp="1"/>
          </p:cNvSpPr>
          <p:nvPr>
            <p:ph type="title"/>
          </p:nvPr>
        </p:nvSpPr>
        <p:spPr/>
        <p:txBody>
          <a:bodyPr>
            <a:normAutofit/>
          </a:bodyPr>
          <a:lstStyle/>
          <a:p>
            <a:pPr eaLnBrk="1" fontAlgn="auto" hangingPunct="1">
              <a:spcAft>
                <a:spcPts val="0"/>
              </a:spcAft>
              <a:defRPr/>
            </a:pPr>
            <a:r>
              <a:rPr lang="en-US">
                <a:latin typeface="Candara" panose="020E0502030303020204" pitchFamily="34" charset="0"/>
              </a:rPr>
              <a:t>§168(k) Bonus Depreciation</a:t>
            </a:r>
          </a:p>
        </p:txBody>
      </p:sp>
      <p:sp>
        <p:nvSpPr>
          <p:cNvPr id="3" name="Content Placeholder 2">
            <a:extLst>
              <a:ext uri="{FF2B5EF4-FFF2-40B4-BE49-F238E27FC236}">
                <a16:creationId xmlns:a16="http://schemas.microsoft.com/office/drawing/2014/main" id="{926B49D4-BFAD-4524-B858-AC68FC8CE631}"/>
              </a:ext>
            </a:extLst>
          </p:cNvPr>
          <p:cNvSpPr>
            <a:spLocks noGrp="1"/>
          </p:cNvSpPr>
          <p:nvPr>
            <p:ph idx="1"/>
          </p:nvPr>
        </p:nvSpPr>
        <p:spPr/>
        <p:txBody>
          <a:bodyPr rtlCol="0">
            <a:normAutofit/>
          </a:bodyPr>
          <a:lstStyle/>
          <a:p>
            <a:pPr marL="0" indent="0">
              <a:buNone/>
              <a:defRPr/>
            </a:pPr>
            <a:r>
              <a:rPr lang="en-US" b="1">
                <a:latin typeface="Candara"/>
              </a:rPr>
              <a:t>NEW:</a:t>
            </a:r>
            <a:endParaRPr lang="en-US"/>
          </a:p>
          <a:p>
            <a:pPr>
              <a:defRPr/>
            </a:pPr>
            <a:r>
              <a:rPr lang="en-US">
                <a:latin typeface="Candara"/>
              </a:rPr>
              <a:t>Permanently extends </a:t>
            </a:r>
            <a:r>
              <a:rPr lang="en-US" b="1">
                <a:latin typeface="Candara"/>
              </a:rPr>
              <a:t>100%</a:t>
            </a:r>
            <a:r>
              <a:rPr lang="en-US">
                <a:latin typeface="Candara"/>
              </a:rPr>
              <a:t> bonus depreciation deduction under </a:t>
            </a:r>
            <a:r>
              <a:rPr lang="en-US"/>
              <a:t>§168(k) for qualified property </a:t>
            </a:r>
            <a:r>
              <a:rPr lang="en-US" b="1"/>
              <a:t>acquired and placed in serviced on or after 1/19/2025</a:t>
            </a:r>
            <a:r>
              <a:rPr lang="en-US">
                <a:latin typeface="Candara"/>
              </a:rPr>
              <a:t>. </a:t>
            </a:r>
            <a:endParaRPr lang="en-US"/>
          </a:p>
          <a:p>
            <a:pPr>
              <a:defRPr/>
            </a:pPr>
            <a:r>
              <a:rPr lang="en-US" b="1">
                <a:latin typeface="Candara"/>
              </a:rPr>
              <a:t>Election out of 100% </a:t>
            </a:r>
            <a:r>
              <a:rPr lang="en-US">
                <a:latin typeface="Candara"/>
              </a:rPr>
              <a:t>- Allows an election to use 40% bonus depreciation (60% in the case of property with a longer production period and certain aircraft), rather than 100% during only the first taxable year ending after 1/19/2025.  </a:t>
            </a:r>
          </a:p>
          <a:p>
            <a:pPr>
              <a:defRPr/>
            </a:pPr>
            <a:r>
              <a:rPr lang="en-US" b="1">
                <a:latin typeface="Candara"/>
              </a:rPr>
              <a:t>Binding contract provision </a:t>
            </a:r>
            <a:r>
              <a:rPr lang="en-US">
                <a:latin typeface="Candara"/>
              </a:rPr>
              <a:t>- property is not treated as acquired after the date a written binding contract was entered into.  </a:t>
            </a:r>
          </a:p>
        </p:txBody>
      </p:sp>
      <p:grpSp>
        <p:nvGrpSpPr>
          <p:cNvPr id="7" name="Group 6">
            <a:extLst>
              <a:ext uri="{FF2B5EF4-FFF2-40B4-BE49-F238E27FC236}">
                <a16:creationId xmlns:a16="http://schemas.microsoft.com/office/drawing/2014/main" id="{F8F15211-A184-F958-FD3E-DEFEBF30F114}"/>
              </a:ext>
            </a:extLst>
          </p:cNvPr>
          <p:cNvGrpSpPr/>
          <p:nvPr/>
        </p:nvGrpSpPr>
        <p:grpSpPr>
          <a:xfrm>
            <a:off x="432000" y="4699881"/>
            <a:ext cx="11247022" cy="1792994"/>
            <a:chOff x="520700" y="4461156"/>
            <a:chExt cx="11247022" cy="1792994"/>
          </a:xfrm>
        </p:grpSpPr>
        <p:sp>
          <p:nvSpPr>
            <p:cNvPr id="4" name="Rectangle: Rounded Corners 3">
              <a:extLst>
                <a:ext uri="{FF2B5EF4-FFF2-40B4-BE49-F238E27FC236}">
                  <a16:creationId xmlns:a16="http://schemas.microsoft.com/office/drawing/2014/main" id="{22F8B599-60A6-E3DB-795B-0B5710812FCA}"/>
                </a:ext>
              </a:extLst>
            </p:cNvPr>
            <p:cNvSpPr/>
            <p:nvPr/>
          </p:nvSpPr>
          <p:spPr>
            <a:xfrm>
              <a:off x="520700" y="4461156"/>
              <a:ext cx="11247022" cy="1792994"/>
            </a:xfrm>
            <a:prstGeom prst="roundRect">
              <a:avLst/>
            </a:prstGeom>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r>
                <a:rPr lang="en-US" sz="2400" b="1"/>
                <a:t>        Planning Idea:</a:t>
              </a:r>
              <a:r>
                <a:rPr lang="en-US" sz="2400"/>
                <a:t> </a:t>
              </a:r>
              <a:r>
                <a:rPr lang="en-US" sz="2400">
                  <a:latin typeface="Candara"/>
                  <a:ea typeface="+mn-lt"/>
                  <a:cs typeface="+mn-lt"/>
                </a:rPr>
                <a:t>Review 2025 projections and quarterly estimates to determine how retroactive changes apply.  Consider state conformity as not all states will follow the expanded depreciation rules.  If losses are anticipated in 2025, consider electing out of 100% bonus to preserve future deductions. </a:t>
              </a:r>
              <a:endParaRPr lang="en-US" sz="2400">
                <a:latin typeface="Candara"/>
              </a:endParaRPr>
            </a:p>
          </p:txBody>
        </p:sp>
        <p:pic>
          <p:nvPicPr>
            <p:cNvPr id="5" name="Graphic 4" descr="A lightbulb">
              <a:extLst>
                <a:ext uri="{FF2B5EF4-FFF2-40B4-BE49-F238E27FC236}">
                  <a16:creationId xmlns:a16="http://schemas.microsoft.com/office/drawing/2014/main" id="{5C249A5F-5E8F-9237-D698-FF53BE8EF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0622" y="4461156"/>
              <a:ext cx="711680" cy="711681"/>
            </a:xfrm>
            <a:prstGeom prst="rect">
              <a:avLst/>
            </a:prstGeom>
          </p:spPr>
        </p:pic>
      </p:grpSp>
    </p:spTree>
    <p:extLst>
      <p:ext uri="{BB962C8B-B14F-4D97-AF65-F5344CB8AC3E}">
        <p14:creationId xmlns:p14="http://schemas.microsoft.com/office/powerpoint/2010/main" val="339963703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865E-EA83-9E60-A46D-0C615D8AB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2015F-2159-6D48-3E7E-DB9AC4221ECE}"/>
              </a:ext>
            </a:extLst>
          </p:cNvPr>
          <p:cNvSpPr>
            <a:spLocks noGrp="1"/>
          </p:cNvSpPr>
          <p:nvPr>
            <p:ph type="title"/>
          </p:nvPr>
        </p:nvSpPr>
        <p:spPr/>
        <p:txBody>
          <a:bodyPr/>
          <a:lstStyle/>
          <a:p>
            <a:r>
              <a:rPr lang="en-US">
                <a:latin typeface="Candara" panose="020E0502030303020204" pitchFamily="34" charset="0"/>
              </a:rPr>
              <a:t>Key Business Tax Provisions - </a:t>
            </a:r>
            <a:r>
              <a:rPr lang="en-US" err="1">
                <a:latin typeface="Candara" panose="020E0502030303020204" pitchFamily="34" charset="0"/>
              </a:rPr>
              <a:t>OBBB</a:t>
            </a:r>
            <a:r>
              <a:rPr lang="en-US">
                <a:latin typeface="Candara" panose="020E0502030303020204" pitchFamily="34" charset="0"/>
              </a:rPr>
              <a:t> </a:t>
            </a:r>
          </a:p>
        </p:txBody>
      </p:sp>
      <p:graphicFrame>
        <p:nvGraphicFramePr>
          <p:cNvPr id="6" name="Content Placeholder 5">
            <a:extLst>
              <a:ext uri="{FF2B5EF4-FFF2-40B4-BE49-F238E27FC236}">
                <a16:creationId xmlns:a16="http://schemas.microsoft.com/office/drawing/2014/main" id="{93F92F3B-87F3-81E1-0030-3BD1E98BEDC8}"/>
              </a:ext>
            </a:extLst>
          </p:cNvPr>
          <p:cNvGraphicFramePr>
            <a:graphicFrameLocks noGrp="1"/>
          </p:cNvGraphicFramePr>
          <p:nvPr>
            <p:ph idx="1"/>
            <p:extLst>
              <p:ext uri="{D42A27DB-BD31-4B8C-83A1-F6EECF244321}">
                <p14:modId xmlns:p14="http://schemas.microsoft.com/office/powerpoint/2010/main" val="3579946185"/>
              </p:ext>
            </p:extLst>
          </p:nvPr>
        </p:nvGraphicFramePr>
        <p:xfrm>
          <a:off x="431800" y="1363663"/>
          <a:ext cx="11328398" cy="4104159"/>
        </p:xfrm>
        <a:graphic>
          <a:graphicData uri="http://schemas.openxmlformats.org/drawingml/2006/table">
            <a:tbl>
              <a:tblPr firstRow="1" bandRow="1">
                <a:tableStyleId>{5C22544A-7EE6-4342-B048-85BDC9FD1C3A}</a:tableStyleId>
              </a:tblPr>
              <a:tblGrid>
                <a:gridCol w="2695475">
                  <a:extLst>
                    <a:ext uri="{9D8B030D-6E8A-4147-A177-3AD203B41FA5}">
                      <a16:colId xmlns:a16="http://schemas.microsoft.com/office/drawing/2014/main" val="242960704"/>
                    </a:ext>
                  </a:extLst>
                </a:gridCol>
                <a:gridCol w="3401668">
                  <a:extLst>
                    <a:ext uri="{9D8B030D-6E8A-4147-A177-3AD203B41FA5}">
                      <a16:colId xmlns:a16="http://schemas.microsoft.com/office/drawing/2014/main" val="886048889"/>
                    </a:ext>
                  </a:extLst>
                </a:gridCol>
                <a:gridCol w="3501134">
                  <a:extLst>
                    <a:ext uri="{9D8B030D-6E8A-4147-A177-3AD203B41FA5}">
                      <a16:colId xmlns:a16="http://schemas.microsoft.com/office/drawing/2014/main" val="4093365990"/>
                    </a:ext>
                  </a:extLst>
                </a:gridCol>
                <a:gridCol w="1730121">
                  <a:extLst>
                    <a:ext uri="{9D8B030D-6E8A-4147-A177-3AD203B41FA5}">
                      <a16:colId xmlns:a16="http://schemas.microsoft.com/office/drawing/2014/main" val="1604070907"/>
                    </a:ext>
                  </a:extLst>
                </a:gridCol>
              </a:tblGrid>
              <a:tr h="370359">
                <a:tc>
                  <a:txBody>
                    <a:bodyPr/>
                    <a:lstStyle/>
                    <a:p>
                      <a:pPr algn="ctr"/>
                      <a:r>
                        <a:rPr lang="en-US"/>
                        <a:t>Tax Provision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One Big Beautiful Bill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Effective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724648"/>
                  </a:ext>
                </a:extLst>
              </a:tr>
              <a:tr h="867553">
                <a:tc>
                  <a:txBody>
                    <a:bodyPr/>
                    <a:lstStyle/>
                    <a:p>
                      <a:pPr marL="0" algn="l" defTabSz="914400" rtl="0" eaLnBrk="1" latinLnBrk="0" hangingPunct="1"/>
                      <a:r>
                        <a:rPr lang="en-US" sz="1700" b="1" kern="1200">
                          <a:solidFill>
                            <a:schemeClr val="dk1"/>
                          </a:solidFill>
                          <a:latin typeface="+mn-lt"/>
                          <a:ea typeface="+mn-ea"/>
                          <a:cs typeface="+mn-cs"/>
                        </a:rPr>
                        <a:t>Employer Reporting of Exempt Tip and Overtime Compensation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700" kern="1200">
                          <a:solidFill>
                            <a:schemeClr val="dk1"/>
                          </a:solidFill>
                          <a:latin typeface="+mn-lt"/>
                          <a:ea typeface="+mn-ea"/>
                          <a:cs typeface="+mn-cs"/>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Reporting requirements placed on employers to allow employees to claim deduction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12/31/2025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99054"/>
                  </a:ext>
                </a:extLst>
              </a:tr>
              <a:tr h="867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kern="1200">
                          <a:solidFill>
                            <a:schemeClr val="dk1"/>
                          </a:solidFill>
                          <a:latin typeface="+mn-lt"/>
                          <a:ea typeface="+mn-ea"/>
                          <a:cs typeface="+mn-cs"/>
                        </a:rPr>
                        <a:t>Form 1099 Informational Reporting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a:solidFill>
                            <a:schemeClr val="dk1"/>
                          </a:solidFill>
                          <a:latin typeface="+mn-lt"/>
                          <a:ea typeface="+mn-ea"/>
                          <a:cs typeface="+mn-cs"/>
                        </a:rPr>
                        <a:t>1099 reporting threshold $600</a:t>
                      </a:r>
                    </a:p>
                    <a:p>
                      <a:endParaRPr lang="en-US" sz="17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a:solidFill>
                            <a:schemeClr val="dk1"/>
                          </a:solidFill>
                          <a:latin typeface="+mn-lt"/>
                          <a:ea typeface="+mn-ea"/>
                          <a:cs typeface="+mn-cs"/>
                        </a:rPr>
                        <a:t>1099 reporting threshold increased to $2,000 indexed for inflation</a:t>
                      </a:r>
                    </a:p>
                    <a:p>
                      <a:endParaRPr lang="en-US" sz="17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1200">
                          <a:solidFill>
                            <a:schemeClr val="dk1"/>
                          </a:solidFill>
                          <a:latin typeface="+mn-lt"/>
                          <a:ea typeface="+mn-ea"/>
                          <a:cs typeface="+mn-cs"/>
                        </a:rPr>
                        <a:t>1/1/2026</a:t>
                      </a:r>
                    </a:p>
                    <a:p>
                      <a:endParaRPr lang="en-US" sz="17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463867"/>
                  </a:ext>
                </a:extLst>
              </a:tr>
              <a:tr h="1126297">
                <a:tc>
                  <a:txBody>
                    <a:bodyPr/>
                    <a:lstStyle/>
                    <a:p>
                      <a:r>
                        <a:rPr lang="en-US" sz="1700" b="1">
                          <a:latin typeface="Candara" panose="020E0502030303020204" pitchFamily="34" charset="0"/>
                        </a:rPr>
                        <a:t>§</a:t>
                      </a:r>
                      <a:r>
                        <a:rPr lang="en-US" sz="1700" b="1"/>
                        <a:t>1202 and Impact on Business Entity Selection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700"/>
                        <a:t>$50,000,000 gross asset limit</a:t>
                      </a:r>
                    </a:p>
                    <a:p>
                      <a:pPr marL="285750" indent="-285750">
                        <a:buFont typeface="Arial" panose="020B0604020202020204" pitchFamily="34" charset="0"/>
                        <a:buChar char="•"/>
                      </a:pPr>
                      <a:r>
                        <a:rPr lang="en-US" sz="1700"/>
                        <a:t>$10,000,000 gain/issuer limit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700"/>
                        <a:t>$75,000,000 gross asset limit</a:t>
                      </a:r>
                    </a:p>
                    <a:p>
                      <a:pPr marL="285750" indent="-285750">
                        <a:buFont typeface="Arial" panose="020B0604020202020204" pitchFamily="34" charset="0"/>
                        <a:buChar char="•"/>
                      </a:pPr>
                      <a:r>
                        <a:rPr lang="en-US" sz="1700"/>
                        <a:t>$15,000,000 gain/issuer limit</a:t>
                      </a:r>
                    </a:p>
                    <a:p>
                      <a:pPr marL="285750" indent="-285750">
                        <a:buFont typeface="Arial" panose="020B0604020202020204" pitchFamily="34" charset="0"/>
                        <a:buChar char="•"/>
                      </a:pPr>
                      <a:r>
                        <a:rPr lang="en-US" sz="1700"/>
                        <a:t>Tiered Holding period Gain Exclusion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7/4/2025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736540"/>
                  </a:ext>
                </a:extLst>
              </a:tr>
              <a:tr h="867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a:t>C-Corp Charitable Deductions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10% of taxable income limit; excess carried forward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Adds 1% floor; only contributions above 1% of taxable income deductible, up to prior 10% limit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1/1/2026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939951"/>
                  </a:ext>
                </a:extLst>
              </a:tr>
            </a:tbl>
          </a:graphicData>
        </a:graphic>
      </p:graphicFrame>
    </p:spTree>
    <p:extLst>
      <p:ext uri="{BB962C8B-B14F-4D97-AF65-F5344CB8AC3E}">
        <p14:creationId xmlns:p14="http://schemas.microsoft.com/office/powerpoint/2010/main" val="3063021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A58DD-3B0A-199E-23CA-B7456A55F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EEBED-DFDF-ACFE-82F7-33A875DA365C}"/>
              </a:ext>
            </a:extLst>
          </p:cNvPr>
          <p:cNvSpPr>
            <a:spLocks noGrp="1"/>
          </p:cNvSpPr>
          <p:nvPr>
            <p:ph type="title"/>
          </p:nvPr>
        </p:nvSpPr>
        <p:spPr/>
        <p:txBody>
          <a:bodyPr/>
          <a:lstStyle/>
          <a:p>
            <a:r>
              <a:rPr lang="en-US">
                <a:latin typeface="Candara" panose="020E0502030303020204" pitchFamily="34" charset="0"/>
              </a:rPr>
              <a:t>Key Business Tax Provisions - </a:t>
            </a:r>
            <a:r>
              <a:rPr lang="en-US" err="1">
                <a:latin typeface="Candara" panose="020E0502030303020204" pitchFamily="34" charset="0"/>
              </a:rPr>
              <a:t>OBBB</a:t>
            </a:r>
            <a:r>
              <a:rPr lang="en-US">
                <a:latin typeface="Candara" panose="020E0502030303020204" pitchFamily="34" charset="0"/>
              </a:rPr>
              <a:t> </a:t>
            </a:r>
          </a:p>
        </p:txBody>
      </p:sp>
      <p:graphicFrame>
        <p:nvGraphicFramePr>
          <p:cNvPr id="6" name="Content Placeholder 5">
            <a:extLst>
              <a:ext uri="{FF2B5EF4-FFF2-40B4-BE49-F238E27FC236}">
                <a16:creationId xmlns:a16="http://schemas.microsoft.com/office/drawing/2014/main" id="{D18B25F9-749D-5C9E-BF6B-5C367865C8A7}"/>
              </a:ext>
            </a:extLst>
          </p:cNvPr>
          <p:cNvGraphicFramePr>
            <a:graphicFrameLocks noGrp="1"/>
          </p:cNvGraphicFramePr>
          <p:nvPr>
            <p:ph idx="1"/>
            <p:extLst>
              <p:ext uri="{D42A27DB-BD31-4B8C-83A1-F6EECF244321}">
                <p14:modId xmlns:p14="http://schemas.microsoft.com/office/powerpoint/2010/main" val="3053133738"/>
              </p:ext>
            </p:extLst>
          </p:nvPr>
        </p:nvGraphicFramePr>
        <p:xfrm>
          <a:off x="431800" y="1363663"/>
          <a:ext cx="11328399" cy="4104640"/>
        </p:xfrm>
        <a:graphic>
          <a:graphicData uri="http://schemas.openxmlformats.org/drawingml/2006/table">
            <a:tbl>
              <a:tblPr firstRow="1" bandRow="1">
                <a:tableStyleId>{5C22544A-7EE6-4342-B048-85BDC9FD1C3A}</a:tableStyleId>
              </a:tblPr>
              <a:tblGrid>
                <a:gridCol w="2458053">
                  <a:extLst>
                    <a:ext uri="{9D8B030D-6E8A-4147-A177-3AD203B41FA5}">
                      <a16:colId xmlns:a16="http://schemas.microsoft.com/office/drawing/2014/main" val="242960704"/>
                    </a:ext>
                  </a:extLst>
                </a:gridCol>
                <a:gridCol w="3368851">
                  <a:extLst>
                    <a:ext uri="{9D8B030D-6E8A-4147-A177-3AD203B41FA5}">
                      <a16:colId xmlns:a16="http://schemas.microsoft.com/office/drawing/2014/main" val="886048889"/>
                    </a:ext>
                  </a:extLst>
                </a:gridCol>
                <a:gridCol w="3300897">
                  <a:extLst>
                    <a:ext uri="{9D8B030D-6E8A-4147-A177-3AD203B41FA5}">
                      <a16:colId xmlns:a16="http://schemas.microsoft.com/office/drawing/2014/main" val="4093365990"/>
                    </a:ext>
                  </a:extLst>
                </a:gridCol>
                <a:gridCol w="2200598">
                  <a:extLst>
                    <a:ext uri="{9D8B030D-6E8A-4147-A177-3AD203B41FA5}">
                      <a16:colId xmlns:a16="http://schemas.microsoft.com/office/drawing/2014/main" val="1604070907"/>
                    </a:ext>
                  </a:extLst>
                </a:gridCol>
              </a:tblGrid>
              <a:tr h="370840">
                <a:tc>
                  <a:txBody>
                    <a:bodyPr/>
                    <a:lstStyle/>
                    <a:p>
                      <a:pPr algn="ctr"/>
                      <a:r>
                        <a:rPr lang="en-US"/>
                        <a:t>Tax Provision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One Big Beautiful Bill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Effective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724648"/>
                  </a:ext>
                </a:extLst>
              </a:tr>
              <a:tr h="370840">
                <a:tc>
                  <a:txBody>
                    <a:bodyPr/>
                    <a:lstStyle/>
                    <a:p>
                      <a:pPr marL="0" algn="l" defTabSz="914400" rtl="0" eaLnBrk="1" latinLnBrk="0" hangingPunct="1"/>
                      <a:r>
                        <a:rPr lang="en-US" sz="1700" b="1" kern="1200">
                          <a:solidFill>
                            <a:schemeClr val="dk1"/>
                          </a:solidFill>
                          <a:latin typeface="Candara" panose="020E0502030303020204" pitchFamily="34" charset="0"/>
                          <a:ea typeface="+mn-ea"/>
                          <a:cs typeface="+mn-cs"/>
                        </a:rPr>
                        <a:t>§460(e) percentage of completion exception expanded</a:t>
                      </a:r>
                      <a:endParaRPr lang="en-US" sz="1700" b="1" kern="120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Expands the exception that currently applies to home construction contracts to cover any residential construction contracts.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700" kern="1200">
                          <a:solidFill>
                            <a:schemeClr val="dk1"/>
                          </a:solidFill>
                          <a:latin typeface="+mn-lt"/>
                          <a:ea typeface="+mn-ea"/>
                          <a:cs typeface="+mn-cs"/>
                        </a:rPr>
                        <a:t>July 4,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999054"/>
                  </a:ext>
                </a:extLst>
              </a:tr>
              <a:tr h="370840">
                <a:tc>
                  <a:txBody>
                    <a:bodyPr/>
                    <a:lstStyle/>
                    <a:p>
                      <a:r>
                        <a:rPr lang="en-US" sz="1700" b="1">
                          <a:latin typeface="Candara" panose="020E0502030303020204" pitchFamily="34" charset="0"/>
                        </a:rPr>
                        <a:t>§274(o) Business Meals for the Convenience of the Employer</a:t>
                      </a:r>
                      <a:endParaRPr lang="en-US" sz="17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50% deductible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0% deductible (with certain limited exceptions added)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Amounts paid or incurred after 12/31/2025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463867"/>
                  </a:ext>
                </a:extLst>
              </a:tr>
              <a:tr h="370840">
                <a:tc>
                  <a:txBody>
                    <a:bodyPr/>
                    <a:lstStyle/>
                    <a:p>
                      <a:r>
                        <a:rPr lang="en-US" sz="1700" b="1">
                          <a:latin typeface="Candara" panose="020E0502030303020204" pitchFamily="34" charset="0"/>
                        </a:rPr>
                        <a:t>§162(m) Certain Excessive Employee Compensation </a:t>
                      </a:r>
                      <a:endParaRPr lang="en-US" sz="17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Limits deduction of certain employees of publicly held companies to $1,000,000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Expands on the definition of covered 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Taxable years beginning after 12/31/2025.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736540"/>
                  </a:ext>
                </a:extLst>
              </a:tr>
              <a:tr h="370840">
                <a:tc>
                  <a:txBody>
                    <a:bodyPr/>
                    <a:lstStyle/>
                    <a:p>
                      <a:r>
                        <a:rPr lang="en-US" sz="1700" b="1"/>
                        <a:t>Employee Retention Credit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Q3 &amp; Q4 2021 ERC claims allowed until 4/15/25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700"/>
                        <a:t>Prohibits payment of Q3 and Q4 2021 claims filed after 1/31/24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939951"/>
                  </a:ext>
                </a:extLst>
              </a:tr>
            </a:tbl>
          </a:graphicData>
        </a:graphic>
      </p:graphicFrame>
    </p:spTree>
    <p:extLst>
      <p:ext uri="{BB962C8B-B14F-4D97-AF65-F5344CB8AC3E}">
        <p14:creationId xmlns:p14="http://schemas.microsoft.com/office/powerpoint/2010/main" val="3761791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FE394-4EC2-9776-D81D-32500A0FD14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315C095-9598-DB07-6D30-74D45A56CC43}"/>
              </a:ext>
            </a:extLst>
          </p:cNvPr>
          <p:cNvSpPr>
            <a:spLocks noGrp="1"/>
          </p:cNvSpPr>
          <p:nvPr>
            <p:ph type="ctrTitle"/>
          </p:nvPr>
        </p:nvSpPr>
        <p:spPr/>
        <p:txBody>
          <a:bodyPr/>
          <a:lstStyle/>
          <a:p>
            <a:r>
              <a:rPr lang="en-US"/>
              <a:t>Helpful Links</a:t>
            </a:r>
          </a:p>
        </p:txBody>
      </p:sp>
      <p:sp>
        <p:nvSpPr>
          <p:cNvPr id="3" name="Text Placeholder 2">
            <a:extLst>
              <a:ext uri="{FF2B5EF4-FFF2-40B4-BE49-F238E27FC236}">
                <a16:creationId xmlns:a16="http://schemas.microsoft.com/office/drawing/2014/main" id="{D1632561-22FD-3022-6791-85CFD0296BD1}"/>
              </a:ext>
            </a:extLst>
          </p:cNvPr>
          <p:cNvSpPr>
            <a:spLocks noGrp="1"/>
          </p:cNvSpPr>
          <p:nvPr>
            <p:ph type="body" sz="quarter" idx="13"/>
          </p:nvPr>
        </p:nvSpPr>
        <p:spPr/>
        <p:txBody>
          <a:bodyPr/>
          <a:lstStyle/>
          <a:p>
            <a:endParaRPr lang="en-US"/>
          </a:p>
        </p:txBody>
      </p:sp>
      <p:sp>
        <p:nvSpPr>
          <p:cNvPr id="5" name="Slide Number Placeholder 4" hidden="1">
            <a:extLst>
              <a:ext uri="{FF2B5EF4-FFF2-40B4-BE49-F238E27FC236}">
                <a16:creationId xmlns:a16="http://schemas.microsoft.com/office/drawing/2014/main" id="{24050384-1DB0-6A8C-966B-9C2F5F82E9A5}"/>
              </a:ext>
            </a:extLst>
          </p:cNvPr>
          <p:cNvSpPr>
            <a:spLocks noGrp="1"/>
          </p:cNvSpPr>
          <p:nvPr>
            <p:ph type="sldNum" sz="quarter" idx="4294967295"/>
          </p:nvPr>
        </p:nvSpPr>
        <p:spPr>
          <a:xfrm>
            <a:off x="11760200" y="6370638"/>
            <a:ext cx="431800" cy="433387"/>
          </a:xfrm>
          <a:prstGeom prst="rect">
            <a:avLst/>
          </a:prstGeom>
        </p:spPr>
        <p:txBody>
          <a:bodyPr/>
          <a:lstStyle/>
          <a:p>
            <a:pPr>
              <a:spcAft>
                <a:spcPts val="600"/>
              </a:spcAft>
            </a:pPr>
            <a:fld id="{19B51A1E-902D-48AF-9020-955120F399B6}" type="slidenum">
              <a:rPr lang="en-US" noProof="0" smtClean="0"/>
              <a:pPr>
                <a:spcAft>
                  <a:spcPts val="600"/>
                </a:spcAft>
              </a:pPr>
              <a:t>72</a:t>
            </a:fld>
            <a:endParaRPr lang="en-US" noProof="0"/>
          </a:p>
        </p:txBody>
      </p:sp>
    </p:spTree>
    <p:extLst>
      <p:ext uri="{BB962C8B-B14F-4D97-AF65-F5344CB8AC3E}">
        <p14:creationId xmlns:p14="http://schemas.microsoft.com/office/powerpoint/2010/main" val="3933774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95D552-588B-F976-C57E-F6D18B000908}"/>
              </a:ext>
            </a:extLst>
          </p:cNvPr>
          <p:cNvSpPr>
            <a:spLocks noGrp="1"/>
          </p:cNvSpPr>
          <p:nvPr>
            <p:ph type="title"/>
          </p:nvPr>
        </p:nvSpPr>
        <p:spPr/>
        <p:txBody>
          <a:bodyPr/>
          <a:lstStyle/>
          <a:p>
            <a:r>
              <a:rPr lang="en-US">
                <a:latin typeface="Candara" panose="020E0502030303020204" pitchFamily="34" charset="0"/>
              </a:rPr>
              <a:t>Helpful Links </a:t>
            </a:r>
          </a:p>
        </p:txBody>
      </p:sp>
      <p:sp>
        <p:nvSpPr>
          <p:cNvPr id="5" name="Content Placeholder 4">
            <a:extLst>
              <a:ext uri="{FF2B5EF4-FFF2-40B4-BE49-F238E27FC236}">
                <a16:creationId xmlns:a16="http://schemas.microsoft.com/office/drawing/2014/main" id="{6F5D2625-5396-8751-D8D2-545D5D06919F}"/>
              </a:ext>
            </a:extLst>
          </p:cNvPr>
          <p:cNvSpPr>
            <a:spLocks noGrp="1"/>
          </p:cNvSpPr>
          <p:nvPr>
            <p:ph idx="1"/>
          </p:nvPr>
        </p:nvSpPr>
        <p:spPr/>
        <p:txBody>
          <a:bodyPr/>
          <a:lstStyle/>
          <a:p>
            <a:r>
              <a:rPr lang="en-US">
                <a:hlinkClick r:id="rId2"/>
              </a:rPr>
              <a:t>One Big Beautiful Bill | Resource Center | </a:t>
            </a:r>
            <a:r>
              <a:rPr lang="en-US" err="1">
                <a:hlinkClick r:id="rId2"/>
              </a:rPr>
              <a:t>OBBB</a:t>
            </a:r>
            <a:endParaRPr lang="en-US"/>
          </a:p>
          <a:p>
            <a:r>
              <a:rPr lang="en-US">
                <a:hlinkClick r:id="rId3"/>
              </a:rPr>
              <a:t>Our Thoughts On Archive - Schneider Downs</a:t>
            </a:r>
            <a:endParaRPr lang="en-US"/>
          </a:p>
        </p:txBody>
      </p:sp>
    </p:spTree>
    <p:extLst>
      <p:ext uri="{BB962C8B-B14F-4D97-AF65-F5344CB8AC3E}">
        <p14:creationId xmlns:p14="http://schemas.microsoft.com/office/powerpoint/2010/main" val="3454334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06A63-72CE-C7FA-3213-49CCF93D3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44F7C-EBFD-0DA7-8042-8A90A410AF1A}"/>
              </a:ext>
            </a:extLst>
          </p:cNvPr>
          <p:cNvSpPr>
            <a:spLocks noGrp="1"/>
          </p:cNvSpPr>
          <p:nvPr>
            <p:ph type="title"/>
          </p:nvPr>
        </p:nvSpPr>
        <p:spPr/>
        <p:txBody>
          <a:bodyPr/>
          <a:lstStyle/>
          <a:p>
            <a:r>
              <a:rPr lang="en-US" sz="3600">
                <a:latin typeface="+mn-lt"/>
              </a:rPr>
              <a:t>§168(k) Bonus Depreciation</a:t>
            </a:r>
          </a:p>
        </p:txBody>
      </p:sp>
      <p:sp>
        <p:nvSpPr>
          <p:cNvPr id="3" name="Content Placeholder 2">
            <a:extLst>
              <a:ext uri="{FF2B5EF4-FFF2-40B4-BE49-F238E27FC236}">
                <a16:creationId xmlns:a16="http://schemas.microsoft.com/office/drawing/2014/main" id="{57F9A6FE-D079-89C8-C8F5-EEBC9A85BB1B}"/>
              </a:ext>
            </a:extLst>
          </p:cNvPr>
          <p:cNvSpPr>
            <a:spLocks noGrp="1"/>
          </p:cNvSpPr>
          <p:nvPr>
            <p:ph idx="1"/>
          </p:nvPr>
        </p:nvSpPr>
        <p:spPr>
          <a:xfrm>
            <a:off x="520900" y="1434575"/>
            <a:ext cx="10856634" cy="5152776"/>
          </a:xfrm>
        </p:spPr>
        <p:txBody>
          <a:bodyPr vert="horz" lIns="0" tIns="0" rIns="0" bIns="0" rtlCol="0" anchor="t">
            <a:noAutofit/>
          </a:bodyPr>
          <a:lstStyle/>
          <a:p>
            <a:pPr marL="0" indent="0">
              <a:buNone/>
            </a:pPr>
            <a:r>
              <a:rPr lang="en-US" b="1">
                <a:latin typeface="Candara"/>
                <a:cs typeface="Calibri"/>
              </a:rPr>
              <a:t>OLD: </a:t>
            </a:r>
            <a:r>
              <a:rPr lang="en-US">
                <a:latin typeface="Candara"/>
                <a:cs typeface="Calibri"/>
              </a:rPr>
              <a:t>TCJA annual tax year summary of bonus depreciation deduction percentage allowed claimed against cost: </a:t>
            </a:r>
          </a:p>
          <a:p>
            <a:pPr marL="495293" lvl="2" indent="-228600" eaLnBrk="0" fontAlgn="base" hangingPunct="0">
              <a:lnSpc>
                <a:spcPct val="100000"/>
              </a:lnSpc>
              <a:spcBef>
                <a:spcPts val="600"/>
              </a:spcBef>
              <a:spcAft>
                <a:spcPct val="0"/>
              </a:spcAft>
              <a:buClr>
                <a:schemeClr val="accent2"/>
              </a:buClr>
              <a:buFont typeface="Candara" panose="020E0502030303020204" pitchFamily="34" charset="0"/>
              <a:buChar char="»"/>
              <a:defRPr/>
            </a:pPr>
            <a:r>
              <a:rPr lang="en-US" sz="2000">
                <a:latin typeface="Candara"/>
              </a:rPr>
              <a:t>2018 – 2022:  100%</a:t>
            </a:r>
          </a:p>
          <a:p>
            <a:pPr marL="495293" lvl="2" indent="-228600" eaLnBrk="0" fontAlgn="base" hangingPunct="0">
              <a:lnSpc>
                <a:spcPct val="100000"/>
              </a:lnSpc>
              <a:spcBef>
                <a:spcPts val="600"/>
              </a:spcBef>
              <a:spcAft>
                <a:spcPct val="0"/>
              </a:spcAft>
              <a:buClr>
                <a:schemeClr val="accent2"/>
              </a:buClr>
              <a:buFont typeface="Candara" panose="020E0502030303020204" pitchFamily="34" charset="0"/>
              <a:buChar char="»"/>
              <a:defRPr/>
            </a:pPr>
            <a:r>
              <a:rPr lang="en-US" sz="2000">
                <a:latin typeface="Candara"/>
              </a:rPr>
              <a:t>2023:  80%	</a:t>
            </a:r>
            <a:r>
              <a:rPr lang="en-US" sz="2200">
                <a:latin typeface="Candara"/>
                <a:cs typeface="Calibri"/>
              </a:rPr>
              <a:t>	</a:t>
            </a:r>
          </a:p>
          <a:p>
            <a:pPr marL="495293" lvl="2" indent="-228600" eaLnBrk="0" fontAlgn="base" hangingPunct="0">
              <a:lnSpc>
                <a:spcPct val="100000"/>
              </a:lnSpc>
              <a:spcBef>
                <a:spcPts val="600"/>
              </a:spcBef>
              <a:spcAft>
                <a:spcPct val="0"/>
              </a:spcAft>
              <a:buClr>
                <a:schemeClr val="accent2"/>
              </a:buClr>
              <a:buFont typeface="Candara" panose="020E0502030303020204" pitchFamily="34" charset="0"/>
              <a:buChar char="»"/>
              <a:defRPr/>
            </a:pPr>
            <a:r>
              <a:rPr lang="en-US" sz="2200">
                <a:latin typeface="Candara"/>
                <a:cs typeface="Calibri"/>
              </a:rPr>
              <a:t>2024:  60%</a:t>
            </a:r>
          </a:p>
          <a:p>
            <a:pPr marL="495293" lvl="2" indent="-228600" eaLnBrk="0" fontAlgn="base" hangingPunct="0">
              <a:lnSpc>
                <a:spcPct val="100000"/>
              </a:lnSpc>
              <a:spcBef>
                <a:spcPts val="600"/>
              </a:spcBef>
              <a:spcAft>
                <a:spcPct val="0"/>
              </a:spcAft>
              <a:buClr>
                <a:schemeClr val="accent2"/>
              </a:buClr>
              <a:buFont typeface="Candara" panose="020E0502030303020204" pitchFamily="34" charset="0"/>
              <a:buChar char="»"/>
              <a:defRPr/>
            </a:pPr>
            <a:r>
              <a:rPr lang="en-US" sz="2200">
                <a:cs typeface="Calibri"/>
              </a:rPr>
              <a:t>2025:  </a:t>
            </a:r>
            <a:r>
              <a:rPr lang="en-US" sz="2200">
                <a:solidFill>
                  <a:schemeClr val="tx1"/>
                </a:solidFill>
                <a:cs typeface="Calibri"/>
              </a:rPr>
              <a:t>40% for property acquired through 1/19/2025</a:t>
            </a:r>
            <a:endParaRPr lang="en-US" sz="2200">
              <a:solidFill>
                <a:schemeClr val="tx1"/>
              </a:solidFill>
              <a:latin typeface="Candara"/>
              <a:cs typeface="Calibri"/>
            </a:endParaRPr>
          </a:p>
          <a:p>
            <a:pPr marL="266700" lvl="1" indent="0">
              <a:lnSpc>
                <a:spcPct val="100000"/>
              </a:lnSpc>
              <a:spcBef>
                <a:spcPts val="600"/>
              </a:spcBef>
              <a:buNone/>
            </a:pPr>
            <a:r>
              <a:rPr lang="en-US" sz="2400">
                <a:latin typeface="Candara"/>
                <a:cs typeface="Calibri"/>
              </a:rPr>
              <a:t>		</a:t>
            </a:r>
          </a:p>
          <a:p>
            <a:pPr marL="0" indent="-8890">
              <a:lnSpc>
                <a:spcPct val="100000"/>
              </a:lnSpc>
              <a:spcBef>
                <a:spcPts val="600"/>
              </a:spcBef>
              <a:buNone/>
            </a:pPr>
            <a:r>
              <a:rPr lang="en-US" b="1">
                <a:latin typeface="Candara"/>
                <a:cs typeface="Calibri"/>
              </a:rPr>
              <a:t>NEW:</a:t>
            </a:r>
            <a:r>
              <a:rPr lang="en-US" b="1">
                <a:solidFill>
                  <a:schemeClr val="tx1"/>
                </a:solidFill>
                <a:latin typeface="Candara"/>
                <a:cs typeface="Calibri"/>
              </a:rPr>
              <a:t> </a:t>
            </a:r>
          </a:p>
          <a:p>
            <a:pPr marL="495293" lvl="2" indent="-228600" eaLnBrk="0" fontAlgn="base" hangingPunct="0">
              <a:lnSpc>
                <a:spcPct val="100000"/>
              </a:lnSpc>
              <a:spcBef>
                <a:spcPts val="600"/>
              </a:spcBef>
              <a:spcAft>
                <a:spcPct val="0"/>
              </a:spcAft>
              <a:buClr>
                <a:schemeClr val="accent2"/>
              </a:buClr>
              <a:buFont typeface="Candara" panose="020E0502030303020204" pitchFamily="34" charset="0"/>
              <a:buChar char="»"/>
              <a:defRPr/>
            </a:pPr>
            <a:r>
              <a:rPr lang="en-US" sz="2000">
                <a:latin typeface="Candara"/>
              </a:rPr>
              <a:t>2025: 100% for qualified property acquired on or after 1/19/2025 with option to elect 40%.</a:t>
            </a:r>
          </a:p>
          <a:p>
            <a:pPr marL="495293" lvl="2" indent="-228600" eaLnBrk="0" fontAlgn="base" hangingPunct="0">
              <a:lnSpc>
                <a:spcPct val="100000"/>
              </a:lnSpc>
              <a:spcBef>
                <a:spcPts val="600"/>
              </a:spcBef>
              <a:spcAft>
                <a:spcPct val="0"/>
              </a:spcAft>
              <a:buClr>
                <a:schemeClr val="accent2"/>
              </a:buClr>
              <a:buFont typeface="Candara" panose="020E0502030303020204" pitchFamily="34" charset="0"/>
              <a:buChar char="»"/>
              <a:defRPr/>
            </a:pPr>
            <a:r>
              <a:rPr lang="en-US" sz="2400">
                <a:latin typeface="Candara"/>
                <a:cs typeface="Calibri"/>
              </a:rPr>
              <a:t>2026 - forward:  </a:t>
            </a:r>
            <a:r>
              <a:rPr lang="en-US" sz="2400" b="1">
                <a:solidFill>
                  <a:schemeClr val="tx1"/>
                </a:solidFill>
                <a:latin typeface="Candara"/>
                <a:cs typeface="Calibri"/>
              </a:rPr>
              <a:t>OBBB allows 100%</a:t>
            </a:r>
          </a:p>
          <a:p>
            <a:pPr marL="266700" lvl="1" indent="0">
              <a:lnSpc>
                <a:spcPct val="100000"/>
              </a:lnSpc>
              <a:spcBef>
                <a:spcPts val="600"/>
              </a:spcBef>
              <a:buNone/>
            </a:pPr>
            <a:endParaRPr lang="en-US" sz="2800" b="1">
              <a:solidFill>
                <a:schemeClr val="tx1"/>
              </a:solidFill>
              <a:latin typeface="Candara"/>
              <a:cs typeface="Calibri"/>
            </a:endParaRPr>
          </a:p>
        </p:txBody>
      </p:sp>
      <p:sp>
        <p:nvSpPr>
          <p:cNvPr id="4" name="Slide Number Placeholder 3">
            <a:extLst>
              <a:ext uri="{FF2B5EF4-FFF2-40B4-BE49-F238E27FC236}">
                <a16:creationId xmlns:a16="http://schemas.microsoft.com/office/drawing/2014/main" id="{D6972736-D536-9D7F-3DC6-48E1F850FA71}"/>
              </a:ext>
            </a:extLst>
          </p:cNvPr>
          <p:cNvSpPr>
            <a:spLocks noGrp="1"/>
          </p:cNvSpPr>
          <p:nvPr>
            <p:ph type="sldNum" sz="quarter" idx="33"/>
          </p:nvPr>
        </p:nvSpPr>
        <p:spPr/>
        <p:txBody>
          <a:bodyPr/>
          <a:lstStyle/>
          <a:p>
            <a:fld id="{B27E6957-0569-4F66-87A0-F7A562B6E1C9}" type="slidenum">
              <a:rPr lang="en-US" smtClean="0"/>
              <a:pPr/>
              <a:t>8</a:t>
            </a:fld>
            <a:endParaRPr lang="en-US"/>
          </a:p>
        </p:txBody>
      </p:sp>
    </p:spTree>
    <p:extLst>
      <p:ext uri="{BB962C8B-B14F-4D97-AF65-F5344CB8AC3E}">
        <p14:creationId xmlns:p14="http://schemas.microsoft.com/office/powerpoint/2010/main" val="422366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75A4-F9D6-4E15-0A9E-9922C3666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8776B-460E-CC20-79A8-5CC5A3950290}"/>
              </a:ext>
            </a:extLst>
          </p:cNvPr>
          <p:cNvSpPr>
            <a:spLocks noGrp="1"/>
          </p:cNvSpPr>
          <p:nvPr>
            <p:ph type="title"/>
          </p:nvPr>
        </p:nvSpPr>
        <p:spPr>
          <a:xfrm>
            <a:off x="432000" y="365125"/>
            <a:ext cx="11641812" cy="642875"/>
          </a:xfrm>
        </p:spPr>
        <p:txBody>
          <a:bodyPr>
            <a:normAutofit/>
          </a:bodyPr>
          <a:lstStyle/>
          <a:p>
            <a:r>
              <a:rPr lang="en-US" sz="3600">
                <a:latin typeface="Candara" panose="020E0502030303020204" pitchFamily="34" charset="0"/>
              </a:rPr>
              <a:t>§179 Election to Expense Certain Business Property</a:t>
            </a:r>
            <a:endParaRPr lang="en-US" sz="3600"/>
          </a:p>
        </p:txBody>
      </p:sp>
      <p:sp>
        <p:nvSpPr>
          <p:cNvPr id="6" name="TextBox 5">
            <a:extLst>
              <a:ext uri="{FF2B5EF4-FFF2-40B4-BE49-F238E27FC236}">
                <a16:creationId xmlns:a16="http://schemas.microsoft.com/office/drawing/2014/main" id="{C56C9799-6F02-F09F-D801-8A067DB2AD31}"/>
              </a:ext>
            </a:extLst>
          </p:cNvPr>
          <p:cNvSpPr txBox="1"/>
          <p:nvPr/>
        </p:nvSpPr>
        <p:spPr>
          <a:xfrm>
            <a:off x="432000" y="1372324"/>
            <a:ext cx="11445472" cy="2920800"/>
          </a:xfrm>
          <a:prstGeom prst="rect">
            <a:avLst/>
          </a:prstGeom>
          <a:noFill/>
        </p:spPr>
        <p:txBody>
          <a:bodyPr wrap="square" rtlCol="0">
            <a:spAutoFit/>
          </a:bodyPr>
          <a:lstStyle/>
          <a:p>
            <a:r>
              <a:rPr lang="en-US" sz="2400" b="1">
                <a:latin typeface="Candara" panose="020E0502030303020204" pitchFamily="34" charset="0"/>
              </a:rPr>
              <a:t>NEW:</a:t>
            </a:r>
          </a:p>
          <a:p>
            <a:pPr marL="228600" indent="-228600" defTabSz="914377" eaLnBrk="0" fontAlgn="base" hangingPunct="0">
              <a:lnSpc>
                <a:spcPct val="90000"/>
              </a:lnSpc>
              <a:spcBef>
                <a:spcPts val="600"/>
              </a:spcBef>
              <a:spcAft>
                <a:spcPct val="0"/>
              </a:spcAft>
              <a:buClr>
                <a:schemeClr val="accent2"/>
              </a:buClr>
              <a:buFont typeface="Candara" panose="020E0502030303020204" pitchFamily="34" charset="0"/>
              <a:buChar char="»"/>
              <a:defRPr/>
            </a:pPr>
            <a:r>
              <a:rPr lang="en-US" sz="2400">
                <a:latin typeface="Candara"/>
              </a:rPr>
              <a:t>Expands the maximum amount a taxpayer may expense under §179 to $2.5 million, with phaseouts beginning at $4 million.  Effective for property placed in service after December 31, 2024.  Note that this date is different than the §168(k) effective date.</a:t>
            </a:r>
          </a:p>
          <a:p>
            <a:endParaRPr lang="en-US">
              <a:latin typeface="Candara" panose="020E0502030303020204" pitchFamily="34" charset="0"/>
            </a:endParaRPr>
          </a:p>
          <a:p>
            <a:endParaRPr lang="en-US">
              <a:latin typeface="Candara" panose="020E0502030303020204" pitchFamily="34" charset="0"/>
            </a:endParaRPr>
          </a:p>
          <a:p>
            <a:endParaRPr lang="en-US">
              <a:latin typeface="Candara" panose="020E0502030303020204" pitchFamily="34" charset="0"/>
            </a:endParaRPr>
          </a:p>
          <a:p>
            <a:endParaRPr lang="en-US">
              <a:latin typeface="Candara" panose="020E0502030303020204" pitchFamily="34" charset="0"/>
            </a:endParaRPr>
          </a:p>
          <a:p>
            <a:endParaRPr lang="en-US">
              <a:latin typeface="Candara" panose="020E0502030303020204" pitchFamily="34" charset="0"/>
            </a:endParaRPr>
          </a:p>
        </p:txBody>
      </p:sp>
      <p:graphicFrame>
        <p:nvGraphicFramePr>
          <p:cNvPr id="4" name="Table 3">
            <a:extLst>
              <a:ext uri="{FF2B5EF4-FFF2-40B4-BE49-F238E27FC236}">
                <a16:creationId xmlns:a16="http://schemas.microsoft.com/office/drawing/2014/main" id="{F13959C0-A8EF-39C3-9522-E6695F66BE6E}"/>
              </a:ext>
            </a:extLst>
          </p:cNvPr>
          <p:cNvGraphicFramePr/>
          <p:nvPr>
            <p:extLst>
              <p:ext uri="{D42A27DB-BD31-4B8C-83A1-F6EECF244321}">
                <p14:modId xmlns:p14="http://schemas.microsoft.com/office/powerpoint/2010/main" val="4087888103"/>
              </p:ext>
            </p:extLst>
          </p:nvPr>
        </p:nvGraphicFramePr>
        <p:xfrm>
          <a:off x="1123666" y="3429000"/>
          <a:ext cx="9387952" cy="1807855"/>
        </p:xfrm>
        <a:graphic>
          <a:graphicData uri="http://schemas.openxmlformats.org/drawingml/2006/table">
            <a:tbl>
              <a:tblPr firstRow="1" bandRow="1">
                <a:tableStyleId>{7DF18680-E054-41AD-8BC1-D1AEF772440D}</a:tableStyleId>
              </a:tblPr>
              <a:tblGrid>
                <a:gridCol w="2716127">
                  <a:extLst>
                    <a:ext uri="{9D8B030D-6E8A-4147-A177-3AD203B41FA5}">
                      <a16:colId xmlns:a16="http://schemas.microsoft.com/office/drawing/2014/main" val="1763950984"/>
                    </a:ext>
                  </a:extLst>
                </a:gridCol>
                <a:gridCol w="1567391">
                  <a:extLst>
                    <a:ext uri="{9D8B030D-6E8A-4147-A177-3AD203B41FA5}">
                      <a16:colId xmlns:a16="http://schemas.microsoft.com/office/drawing/2014/main" val="860100351"/>
                    </a:ext>
                  </a:extLst>
                </a:gridCol>
                <a:gridCol w="1524468">
                  <a:extLst>
                    <a:ext uri="{9D8B030D-6E8A-4147-A177-3AD203B41FA5}">
                      <a16:colId xmlns:a16="http://schemas.microsoft.com/office/drawing/2014/main" val="1093484480"/>
                    </a:ext>
                  </a:extLst>
                </a:gridCol>
                <a:gridCol w="1704980">
                  <a:extLst>
                    <a:ext uri="{9D8B030D-6E8A-4147-A177-3AD203B41FA5}">
                      <a16:colId xmlns:a16="http://schemas.microsoft.com/office/drawing/2014/main" val="597072703"/>
                    </a:ext>
                  </a:extLst>
                </a:gridCol>
                <a:gridCol w="1874986">
                  <a:extLst>
                    <a:ext uri="{9D8B030D-6E8A-4147-A177-3AD203B41FA5}">
                      <a16:colId xmlns:a16="http://schemas.microsoft.com/office/drawing/2014/main" val="2456983656"/>
                    </a:ext>
                  </a:extLst>
                </a:gridCol>
              </a:tblGrid>
              <a:tr h="330001">
                <a:tc>
                  <a:txBody>
                    <a:bodyPr/>
                    <a:lstStyle/>
                    <a:p>
                      <a:pPr algn="l" fontAlgn="t">
                        <a:buNone/>
                      </a:pP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uNone/>
                      </a:pPr>
                      <a:r>
                        <a:rPr lang="en-US" sz="2200" u="none" strike="noStrike">
                          <a:effectLst/>
                        </a:rPr>
                        <a:t>2023 - OLD</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uNone/>
                      </a:pPr>
                      <a:r>
                        <a:rPr lang="en-US" sz="2200" u="none" strike="noStrike">
                          <a:effectLst/>
                        </a:rPr>
                        <a:t>2024 - OLD</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uNone/>
                      </a:pPr>
                      <a:r>
                        <a:rPr lang="en-US" sz="2200" u="none" strike="noStrike">
                          <a:effectLst/>
                        </a:rPr>
                        <a:t>2025 - OLD</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uNone/>
                      </a:pPr>
                      <a:r>
                        <a:rPr lang="en-US" sz="2200" u="none" strike="noStrike">
                          <a:effectLst/>
                        </a:rPr>
                        <a:t>2025 - NEW*</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2205223"/>
                  </a:ext>
                </a:extLst>
              </a:tr>
              <a:tr h="533079">
                <a:tc>
                  <a:txBody>
                    <a:bodyPr/>
                    <a:lstStyle/>
                    <a:p>
                      <a:pPr algn="l" fontAlgn="t">
                        <a:buNone/>
                      </a:pPr>
                      <a:r>
                        <a:rPr lang="en-US" sz="2200" u="none" strike="noStrike">
                          <a:effectLst/>
                        </a:rPr>
                        <a:t>Maximum Deduction</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US" sz="2200" u="none" strike="noStrike">
                          <a:effectLst/>
                        </a:rPr>
                        <a:t>$1,160,000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US" sz="2200" u="none" strike="noStrike">
                          <a:effectLst/>
                        </a:rPr>
                        <a:t>$1,220,000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US" sz="2200" u="none" strike="noStrike">
                          <a:effectLst/>
                        </a:rPr>
                        <a:t>$1,125,000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US" sz="2200" u="none" strike="noStrike">
                          <a:effectLst/>
                        </a:rPr>
                        <a:t>$2,500,000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1488519"/>
                  </a:ext>
                </a:extLst>
              </a:tr>
              <a:tr h="451816">
                <a:tc>
                  <a:txBody>
                    <a:bodyPr/>
                    <a:lstStyle/>
                    <a:p>
                      <a:pPr algn="l" fontAlgn="t">
                        <a:buNone/>
                      </a:pPr>
                      <a:r>
                        <a:rPr lang="en-US" sz="2200" u="none" strike="noStrike">
                          <a:effectLst/>
                        </a:rPr>
                        <a:t>Phase-out Threshold</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US" sz="2200" u="none" strike="noStrike">
                          <a:effectLst/>
                        </a:rPr>
                        <a:t>$2,890,000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r" rtl="0" eaLnBrk="1" fontAlgn="auto" latinLnBrk="0" hangingPunct="1">
                        <a:buNone/>
                      </a:pPr>
                      <a:r>
                        <a:rPr lang="en-US" sz="2200" u="none" strike="noStrike">
                          <a:effectLst/>
                        </a:rPr>
                        <a:t>$3,050000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US" sz="2200" u="none" strike="noStrike">
                          <a:effectLst/>
                        </a:rPr>
                        <a:t>$3,130,000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buNone/>
                      </a:pPr>
                      <a:r>
                        <a:rPr lang="en-US" sz="2200" u="none" strike="noStrike">
                          <a:effectLst/>
                        </a:rPr>
                        <a:t>$4,000,000</a:t>
                      </a:r>
                      <a:endParaRPr lang="en-US" sz="22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7388054"/>
                  </a:ext>
                </a:extLst>
              </a:tr>
              <a:tr h="228462">
                <a:tc gridSpan="5">
                  <a:txBody>
                    <a:bodyPr/>
                    <a:lstStyle/>
                    <a:p>
                      <a:pPr algn="l" fontAlgn="t">
                        <a:buNone/>
                      </a:pPr>
                      <a:r>
                        <a:rPr lang="en-US" sz="2000" u="none" strike="noStrike">
                          <a:effectLst/>
                        </a:rPr>
                        <a:t>*OBBB; will be indexed for inflation in future years</a:t>
                      </a:r>
                      <a:endParaRPr lang="en-US" sz="2000" b="0" i="0" u="none" strike="noStrike">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005279"/>
                  </a:ext>
                </a:extLst>
              </a:tr>
            </a:tbl>
          </a:graphicData>
        </a:graphic>
      </p:graphicFrame>
    </p:spTree>
    <p:extLst>
      <p:ext uri="{BB962C8B-B14F-4D97-AF65-F5344CB8AC3E}">
        <p14:creationId xmlns:p14="http://schemas.microsoft.com/office/powerpoint/2010/main" val="243373089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TotalTime>
  <Words>7342</Words>
  <Application>Microsoft Office PowerPoint</Application>
  <PresentationFormat>Widescreen</PresentationFormat>
  <Paragraphs>869</Paragraphs>
  <Slides>73</Slides>
  <Notes>32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73</vt:i4>
      </vt:variant>
    </vt:vector>
  </HeadingPairs>
  <TitlesOfParts>
    <vt:vector size="86" baseType="lpstr">
      <vt:lpstr>Aptos</vt:lpstr>
      <vt:lpstr>Arial</vt:lpstr>
      <vt:lpstr>Arial,Sans-Serif</vt:lpstr>
      <vt:lpstr>Calibri</vt:lpstr>
      <vt:lpstr>Candara</vt:lpstr>
      <vt:lpstr>Candara,Sans-Serif</vt:lpstr>
      <vt:lpstr>Corbel</vt:lpstr>
      <vt:lpstr>Courier New</vt:lpstr>
      <vt:lpstr>Courier New,monospace</vt:lpstr>
      <vt:lpstr>Times New Roman</vt:lpstr>
      <vt:lpstr>Wingdings</vt:lpstr>
      <vt:lpstr>1_Office Theme</vt:lpstr>
      <vt:lpstr>Office Theme</vt:lpstr>
      <vt:lpstr>From Complexity to Clarity: Understanding the One Big Beautiful Bill (OBBB)</vt:lpstr>
      <vt:lpstr>Housekeeping Matters</vt:lpstr>
      <vt:lpstr>Introductions</vt:lpstr>
      <vt:lpstr>Agenda </vt:lpstr>
      <vt:lpstr>One Big Beautiful Bill Timeline</vt:lpstr>
      <vt:lpstr>OBBB Business Tax Updates</vt:lpstr>
      <vt:lpstr>§168(k) Bonus Depreciation</vt:lpstr>
      <vt:lpstr>§168(k) Bonus Depreciation</vt:lpstr>
      <vt:lpstr>§179 Election to Expense Certain Business Property</vt:lpstr>
      <vt:lpstr>§179 Election to Expense Certain Business Property</vt:lpstr>
      <vt:lpstr>§179D Energy-Efficient Commercial Building Property Deduction </vt:lpstr>
      <vt:lpstr>§168(n) Special Depreciation Allowance for Production Property</vt:lpstr>
      <vt:lpstr>§168(n) Special Depreciation Allowance Key Terms</vt:lpstr>
      <vt:lpstr>§168(n) Special Depreciation Allowance for Production Property</vt:lpstr>
      <vt:lpstr>§174 – Research &amp; Experimental Expenditures Overview  </vt:lpstr>
      <vt:lpstr>§174 – Evolution </vt:lpstr>
      <vt:lpstr>PowerPoint Presentation</vt:lpstr>
      <vt:lpstr>§ 174 Planning Ideas &amp; Considerations</vt:lpstr>
      <vt:lpstr>§ 174 v. § 41</vt:lpstr>
      <vt:lpstr>§ 41  Credit for Increasing Research Activity</vt:lpstr>
      <vt:lpstr>§ 41 Qualified Research - The Four-Part Test</vt:lpstr>
      <vt:lpstr>§ 41 Qualified Research Expenditures (QREs)</vt:lpstr>
      <vt:lpstr>§ 41 R&amp;D Tax Credit Calculation</vt:lpstr>
      <vt:lpstr>§ 41 Qualifying Industries</vt:lpstr>
      <vt:lpstr>§ 41 Research &amp; Development Tax Credit under OBBB</vt:lpstr>
      <vt:lpstr>Inflation Reduction Act Clean Energy Credits</vt:lpstr>
      <vt:lpstr>§199A Qualified Business Income Deduction</vt:lpstr>
      <vt:lpstr>§163(j) Business Interest Expense Limitation</vt:lpstr>
      <vt:lpstr>§163(j) Business Interest Expense Limitation</vt:lpstr>
      <vt:lpstr>"No Tax" on Tips and Overtime Compensation</vt:lpstr>
      <vt:lpstr>1099 Reporting</vt:lpstr>
      <vt:lpstr>C-Corporation Charitable Contribution Deduction Limitation</vt:lpstr>
      <vt:lpstr>§ 1202 Qualified Small Business Stock Gain Exclusion </vt:lpstr>
      <vt:lpstr>§1202 Qualified Small Business Stock Gain Exclusion</vt:lpstr>
      <vt:lpstr>§1202 Qualified Small Business Stock Gain Exclusion </vt:lpstr>
      <vt:lpstr>§1400Z Qualified Opportunity Zone (QOZ) Modifications    </vt:lpstr>
      <vt:lpstr>§1400Z Qualified Opportunity Zone (QOZ) Modifications </vt:lpstr>
      <vt:lpstr> §1400Z Qualified Opportunity Zone (QOZ) Modifications  </vt:lpstr>
      <vt:lpstr>Employer Provided Meals </vt:lpstr>
      <vt:lpstr>OBBB State and Local Tax Updates </vt:lpstr>
      <vt:lpstr>State Tax Implications: IRC Conformity</vt:lpstr>
      <vt:lpstr>PowerPoint Presentation</vt:lpstr>
      <vt:lpstr>OBBB Individual Tax Updates </vt:lpstr>
      <vt:lpstr>TCJA Provisions Made Permanent</vt:lpstr>
      <vt:lpstr>TCJA Provisions Made Permanent</vt:lpstr>
      <vt:lpstr>Itemized Deduction Limitation</vt:lpstr>
      <vt:lpstr>SALT Deduction</vt:lpstr>
      <vt:lpstr>Charitable Giving Updates</vt:lpstr>
      <vt:lpstr>Charitable Giving Updates (continued)</vt:lpstr>
      <vt:lpstr>§461(l) Excess Business Loss Disallowance </vt:lpstr>
      <vt:lpstr>Repealed Energy Credits</vt:lpstr>
      <vt:lpstr>“No Tax” on Social Security</vt:lpstr>
      <vt:lpstr>Child Tax Credit Enhancement</vt:lpstr>
      <vt:lpstr>Car Loan Interest Deduction</vt:lpstr>
      <vt:lpstr>Car Loan Interest Deduction</vt:lpstr>
      <vt:lpstr>Additional Considerations for Individuals:</vt:lpstr>
      <vt:lpstr>Gift and Estate Tax</vt:lpstr>
      <vt:lpstr>Tax Tidbits </vt:lpstr>
      <vt:lpstr>Executive Order 14247 – Modernizing payments </vt:lpstr>
      <vt:lpstr>Executive Order 14247 – Modernizing payments </vt:lpstr>
      <vt:lpstr>Executive Order 14247 – Modernizing payments </vt:lpstr>
      <vt:lpstr>Thank You </vt:lpstr>
      <vt:lpstr>Additional Resources</vt:lpstr>
      <vt:lpstr>Summary Charts</vt:lpstr>
      <vt:lpstr>Key Individual Tax Provisions - OBBB </vt:lpstr>
      <vt:lpstr>Key Individual Tax Provisions - OBBB </vt:lpstr>
      <vt:lpstr>Key Individual Tax Provisions - OBBB </vt:lpstr>
      <vt:lpstr>Key Business Tax Provisions - OBBB</vt:lpstr>
      <vt:lpstr>Key Business Tax Provisions - OBBB</vt:lpstr>
      <vt:lpstr>Key Business Tax Provisions - OBBB </vt:lpstr>
      <vt:lpstr>Key Business Tax Provisions - OBBB </vt:lpstr>
      <vt:lpstr>Helpful Links</vt:lpstr>
      <vt:lpstr>Helpful Links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Timothy M. Amoroso</dc:creator>
  <cp:lastModifiedBy>Lindsay Sherrill</cp:lastModifiedBy>
  <cp:revision>9</cp:revision>
  <dcterms:created xsi:type="dcterms:W3CDTF">2025-07-21T22:10:13Z</dcterms:created>
  <dcterms:modified xsi:type="dcterms:W3CDTF">2025-08-19T20:50:12Z</dcterms:modified>
</cp:coreProperties>
</file>